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10287000" cx="18288000"/>
  <p:notesSz cx="6858000" cy="9144000"/>
  <p:embeddedFontLst>
    <p:embeddedFont>
      <p:font typeface="League Spartan"/>
      <p:regular r:id="rId21"/>
      <p:bold r:id="rId22"/>
    </p:embeddedFont>
    <p:embeddedFont>
      <p:font typeface="Roboto"/>
      <p:regular r:id="rId23"/>
      <p:bold r:id="rId24"/>
      <p:italic r:id="rId25"/>
      <p:boldItalic r:id="rId26"/>
    </p:embeddedFont>
    <p:embeddedFont>
      <p:font typeface="Roboto Mon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LeagueSpartan-bold.fntdata"/><Relationship Id="rId21" Type="http://schemas.openxmlformats.org/officeDocument/2006/relationships/font" Target="fonts/LeagueSpartan-regular.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RobotoMono-bold.fntdata"/><Relationship Id="rId27" Type="http://schemas.openxmlformats.org/officeDocument/2006/relationships/font" Target="fonts/RobotoMon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obotoMon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t>Hello everyone, my name is Piotr, and I'm incredibly excited to share our graduation project from the neuefische Data Science &amp; AI bootcamp, the culmination of our last three months of intensive work.</a:t>
            </a:r>
            <a:endParaRPr/>
          </a:p>
          <a:p>
            <a:pPr indent="0" lvl="0" marL="0" rtl="0" algn="l">
              <a:lnSpc>
                <a:spcPct val="115000"/>
              </a:lnSpc>
              <a:spcBef>
                <a:spcPts val="1200"/>
              </a:spcBef>
              <a:spcAft>
                <a:spcPts val="0"/>
              </a:spcAft>
              <a:buClr>
                <a:schemeClr val="dk1"/>
              </a:buClr>
              <a:buSzPts val="1100"/>
              <a:buFont typeface="Arial"/>
              <a:buNone/>
            </a:pPr>
            <a:r>
              <a:rPr lang="en-US"/>
              <a:t>Before we dive in, I want to extend our sincere thanks to Thomas, Saied, Anastasja, Kavish, and all supporting staff. Your exceptional teaching and mentoring skills have been invaluable, and we truly appreciate everything we've learned.</a:t>
            </a:r>
            <a:endParaRPr/>
          </a:p>
          <a:p>
            <a:pPr indent="0" lvl="0" marL="0" rtl="0" algn="l">
              <a:lnSpc>
                <a:spcPct val="115000"/>
              </a:lnSpc>
              <a:spcBef>
                <a:spcPts val="1200"/>
              </a:spcBef>
              <a:spcAft>
                <a:spcPts val="1200"/>
              </a:spcAft>
              <a:buClr>
                <a:schemeClr val="dk1"/>
              </a:buClr>
              <a:buSzPts val="1100"/>
              <a:buFont typeface="Arial"/>
              <a:buNone/>
            </a:pPr>
            <a:r>
              <a:rPr lang="en-US"/>
              <a:t>Also big congrats to whole cohort - you are </a:t>
            </a:r>
            <a:r>
              <a:rPr lang="en-US"/>
              <a:t>truly</a:t>
            </a:r>
            <a:r>
              <a:rPr lang="en-US"/>
              <a:t> smart and it was pleasure to learn with you and from you.</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7127bd88b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Of course, understanding problems and building a solution means nothing without rigorously testing and continuously improving it. We implemented two comprehensive strategies to guarantee our product's response quality: a </a:t>
            </a:r>
            <a:r>
              <a:rPr b="1" lang="en-US">
                <a:solidFill>
                  <a:schemeClr val="dk1"/>
                </a:solidFill>
              </a:rPr>
              <a:t>Hybrid Evaluation Methodology</a:t>
            </a:r>
            <a:r>
              <a:rPr lang="en-US">
                <a:solidFill>
                  <a:schemeClr val="dk1"/>
                </a:solidFill>
              </a:rPr>
              <a:t> combining human and AI quality assessment.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Step 1: </a:t>
            </a:r>
            <a:r>
              <a:rPr lang="en-US">
                <a:solidFill>
                  <a:schemeClr val="dk1"/>
                </a:solidFill>
              </a:rPr>
              <a:t>We challenge the product with diverse, complex questions designed to push its limits.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Step 2: </a:t>
            </a:r>
            <a:r>
              <a:rPr lang="en-US">
                <a:solidFill>
                  <a:schemeClr val="dk1"/>
                </a:solidFill>
              </a:rPr>
              <a:t>Responses are rigorously evaluated for criteria like trust, clarity, and safety. This is largely automated via a custom script, which assigns Likert scale scores 1-5 from Strongly Agree with response under criterion to Strongly Disagree with min score 6 and max 30</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Step 3: </a:t>
            </a:r>
            <a:r>
              <a:rPr lang="en-US">
                <a:solidFill>
                  <a:schemeClr val="dk1"/>
                </a:solidFill>
              </a:rPr>
              <a:t>Continuous Product Iteration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a:solidFill>
                  <a:schemeClr val="dk1"/>
                </a:solidFill>
              </a:rPr>
              <a:t>Insights gathered from each evaluation cycle directly inform and drive our ongoing product improvements.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What you see on the right side of the slide is a representative example from our </a:t>
            </a:r>
            <a:r>
              <a:rPr b="1" lang="en-US">
                <a:solidFill>
                  <a:schemeClr val="dk1"/>
                </a:solidFill>
              </a:rPr>
              <a:t>Gemini evaluation results</a:t>
            </a:r>
            <a:r>
              <a:rPr lang="en-US">
                <a:solidFill>
                  <a:schemeClr val="dk1"/>
                </a:solidFill>
              </a:rPr>
              <a:t>. We conduct these assessments on multiple dates, closely monitoring our product's response quality as it evolves with each change and improvement.</a:t>
            </a:r>
            <a:br>
              <a:rPr lang="en-US">
                <a:solidFill>
                  <a:schemeClr val="dk1"/>
                </a:solidFill>
              </a:rPr>
            </a:br>
            <a:r>
              <a:rPr lang="en-US">
                <a:solidFill>
                  <a:schemeClr val="dk1"/>
                </a:solidFill>
              </a:rPr>
              <a:t>… and a second one evaluation strategy…</a:t>
            </a:r>
            <a:endParaRPr>
              <a:solidFill>
                <a:schemeClr val="dk1"/>
              </a:solidFill>
            </a:endParaRPr>
          </a:p>
          <a:p>
            <a:pPr indent="0" lvl="0" marL="0" rtl="0" algn="l">
              <a:spcBef>
                <a:spcPts val="1200"/>
              </a:spcBef>
              <a:spcAft>
                <a:spcPts val="0"/>
              </a:spcAft>
              <a:buNone/>
            </a:pPr>
            <a:r>
              <a:t/>
            </a:r>
            <a:endParaRPr>
              <a:solidFill>
                <a:schemeClr val="dk1"/>
              </a:solidFill>
            </a:endParaRPr>
          </a:p>
        </p:txBody>
      </p:sp>
      <p:sp>
        <p:nvSpPr>
          <p:cNvPr id="264" name="Google Shape;264;g37127bd88b9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7127bd88b9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37127bd88b9_5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636347089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3636347089b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7127bd88b9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37127bd88b9_5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7127bd88b9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37127bd88b9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Allow me to introduce the incredible team behind this initiative. </a:t>
            </a:r>
            <a:endParaRPr>
              <a:solidFill>
                <a:schemeClr val="dk1"/>
              </a:solidFill>
            </a:endParaRPr>
          </a:p>
          <a:p>
            <a:pPr indent="0" lvl="0" marL="0" rtl="0" algn="l">
              <a:spcBef>
                <a:spcPts val="0"/>
              </a:spcBef>
              <a:spcAft>
                <a:spcPts val="0"/>
              </a:spcAft>
              <a:buNone/>
            </a:pPr>
            <a:r>
              <a:rPr lang="en-US">
                <a:solidFill>
                  <a:schemeClr val="dk1"/>
                </a:solidFill>
              </a:rPr>
              <a:t>We are a truly distinct group, representing various backgrounds and nationalities, yet we share two key commonalities: our home here in Berlin,</a:t>
            </a: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 and a deep obsession with data-driven innovation. We're excited to share our work with you today.</a:t>
            </a:r>
            <a:endParaRPr/>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What truly excites us is deeply understanding the real problems people face every day. And </a:t>
            </a:r>
            <a:r>
              <a:rPr b="1" lang="en-US">
                <a:solidFill>
                  <a:schemeClr val="dk1"/>
                </a:solidFill>
              </a:rPr>
              <a:t>Ludwig's story</a:t>
            </a:r>
            <a:r>
              <a:rPr lang="en-US">
                <a:solidFill>
                  <a:schemeClr val="dk1"/>
                </a:solidFill>
              </a:rPr>
              <a:t> is a perfect example of these challenges.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Meet Ludwig, a typical user. Ludwig, 56, suffers from </a:t>
            </a:r>
            <a:r>
              <a:rPr b="1" lang="en-US">
                <a:solidFill>
                  <a:schemeClr val="dk1"/>
                </a:solidFill>
              </a:rPr>
              <a:t>chronic hearing loss</a:t>
            </a:r>
            <a:r>
              <a:rPr lang="en-US">
                <a:solidFill>
                  <a:schemeClr val="dk1"/>
                </a:solidFill>
              </a:rPr>
              <a:t>. Exhausted by being constantly on the waitlist for the next specialist, Ludwig decided to pursue answers on his own with the support of AI. However, the results </a:t>
            </a:r>
            <a:r>
              <a:rPr b="1" lang="en-US">
                <a:solidFill>
                  <a:schemeClr val="dk1"/>
                </a:solidFill>
              </a:rPr>
              <a:t>contradicted themselves, were filled with jargon, and sometimes delivered scary, fear-mongering advice</a:t>
            </a:r>
            <a:r>
              <a:rPr lang="en-US">
                <a:solidFill>
                  <a:schemeClr val="dk1"/>
                </a:solidFill>
              </a:rPr>
              <a:t>. This left him with critical questions: </a:t>
            </a:r>
            <a:r>
              <a:rPr b="1" lang="en-US">
                <a:solidFill>
                  <a:schemeClr val="dk1"/>
                </a:solidFill>
              </a:rPr>
              <a:t>Could he truly trust the information? And was the security of his private data guaranteed?</a:t>
            </a:r>
            <a:endParaRPr b="1">
              <a:solidFill>
                <a:schemeClr val="dk1"/>
              </a:solidFill>
            </a:endParaRPr>
          </a:p>
          <a:p>
            <a:pPr indent="0" lvl="0" marL="0" rtl="0" algn="l">
              <a:spcBef>
                <a:spcPts val="1200"/>
              </a:spcBef>
              <a:spcAft>
                <a:spcPts val="0"/>
              </a:spcAft>
              <a:buClr>
                <a:schemeClr val="dk1"/>
              </a:buClr>
              <a:buSzPts val="1100"/>
              <a:buFont typeface="Arial"/>
              <a:buNone/>
            </a:pPr>
            <a:r>
              <a:t/>
            </a:r>
            <a:endParaRPr>
              <a:solidFill>
                <a:schemeClr val="dk1"/>
              </a:solidFill>
            </a:endParaRPr>
          </a:p>
        </p:txBody>
      </p:sp>
      <p:sp>
        <p:nvSpPr>
          <p:cNvPr id="119" name="Google Shape;11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What we quickly realized is that Ludwig's struggle is not unique. In fact, recent research shows over half of all US patients are concerned about AI in healthcare. Their top worries? Diagnostic accuracy, data privacy, and technical limitations.</a:t>
            </a:r>
            <a:endParaRPr/>
          </a:p>
        </p:txBody>
      </p:sp>
      <p:sp>
        <p:nvSpPr>
          <p:cNvPr id="140" name="Google Shape;14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636347089b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Ludwig's journey didn't just highlight a problem; it solidified our purpose. </a:t>
            </a:r>
            <a:endParaRPr/>
          </a:p>
          <a:p>
            <a:pPr indent="0" lvl="0" marL="0" rtl="0" algn="l">
              <a:spcBef>
                <a:spcPts val="0"/>
              </a:spcBef>
              <a:spcAft>
                <a:spcPts val="0"/>
              </a:spcAft>
              <a:buNone/>
            </a:pPr>
            <a:r>
              <a:rPr lang="en-US"/>
              <a:t>We envision a future where trusted, </a:t>
            </a:r>
            <a:r>
              <a:rPr b="1" lang="en-US"/>
              <a:t>instant</a:t>
            </a:r>
            <a:r>
              <a:rPr lang="en-US"/>
              <a:t> health information is universally accessible, empowering everyone to make informed choices without compromising your security, wherever </a:t>
            </a:r>
            <a:r>
              <a:rPr lang="en-US"/>
              <a:t>and</a:t>
            </a:r>
            <a:r>
              <a:rPr lang="en-US"/>
              <a:t> whenever you want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…And with that in mind let me introduce you to our product. QureAI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5" name="Google Shape;155;g3636347089b_1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Fatima</a:t>
            </a:r>
            <a:endParaRPr/>
          </a:p>
        </p:txBody>
      </p:sp>
      <p:sp>
        <p:nvSpPr>
          <p:cNvPr id="175" name="Google Shape;17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Datima</a:t>
            </a:r>
            <a:endParaRPr/>
          </a:p>
        </p:txBody>
      </p:sp>
      <p:sp>
        <p:nvSpPr>
          <p:cNvPr id="194" name="Google Shape;19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Anja</a:t>
            </a:r>
            <a:endParaRPr/>
          </a:p>
        </p:txBody>
      </p:sp>
      <p:sp>
        <p:nvSpPr>
          <p:cNvPr id="224" name="Google Shape;224;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7127bd88b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37127bd88b9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hyperlink" Target="http://drive.google.com/file/d/1qPXOHaH8ZyjErMBRclCT78YusD4eKIKE/view" TargetMode="External"/><Relationship Id="rId5" Type="http://schemas.openxmlformats.org/officeDocument/2006/relationships/image" Target="../media/image2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image" Target="../media/image25.png"/><Relationship Id="rId11" Type="http://schemas.openxmlformats.org/officeDocument/2006/relationships/image" Target="../media/image29.png"/><Relationship Id="rId10" Type="http://schemas.openxmlformats.org/officeDocument/2006/relationships/image" Target="../media/image11.png"/><Relationship Id="rId9" Type="http://schemas.openxmlformats.org/officeDocument/2006/relationships/image" Target="../media/image30.png"/><Relationship Id="rId5" Type="http://schemas.openxmlformats.org/officeDocument/2006/relationships/image" Target="../media/image27.png"/><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9.jpg"/><Relationship Id="rId7"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huggingface.co/datasets/yma94/PedMedQA" TargetMode="External"/><Relationship Id="rId4" Type="http://schemas.openxmlformats.org/officeDocument/2006/relationships/hyperlink" Target="https://www.kaggle.com/datasets/pythonafroz/medquad-medical-question-answer-for-ai-research" TargetMode="External"/><Relationship Id="rId9"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19.png"/><Relationship Id="rId7" Type="http://schemas.openxmlformats.org/officeDocument/2006/relationships/image" Target="../media/image14.png"/><Relationship Id="rId8"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7E0"/>
        </a:solidFill>
      </p:bgPr>
    </p:bg>
    <p:spTree>
      <p:nvGrpSpPr>
        <p:cNvPr id="83" name="Shape 83"/>
        <p:cNvGrpSpPr/>
        <p:nvPr/>
      </p:nvGrpSpPr>
      <p:grpSpPr>
        <a:xfrm>
          <a:off x="0" y="0"/>
          <a:ext cx="0" cy="0"/>
          <a:chOff x="0" y="0"/>
          <a:chExt cx="0" cy="0"/>
        </a:xfrm>
      </p:grpSpPr>
      <p:sp>
        <p:nvSpPr>
          <p:cNvPr id="84" name="Google Shape;84;p13"/>
          <p:cNvSpPr txBox="1"/>
          <p:nvPr/>
        </p:nvSpPr>
        <p:spPr>
          <a:xfrm>
            <a:off x="1028700" y="2592510"/>
            <a:ext cx="9237327" cy="1355587"/>
          </a:xfrm>
          <a:prstGeom prst="rect">
            <a:avLst/>
          </a:prstGeom>
          <a:noFill/>
          <a:ln>
            <a:noFill/>
          </a:ln>
        </p:spPr>
        <p:txBody>
          <a:bodyPr anchorCtr="0" anchor="t" bIns="0" lIns="0" spcFirstLastPara="1" rIns="0" wrap="square" tIns="0">
            <a:spAutoFit/>
          </a:bodyPr>
          <a:lstStyle/>
          <a:p>
            <a:pPr indent="0" lvl="0" marL="0" marR="0" rtl="0" algn="l">
              <a:lnSpc>
                <a:spcPct val="91999"/>
              </a:lnSpc>
              <a:spcBef>
                <a:spcPts val="0"/>
              </a:spcBef>
              <a:spcAft>
                <a:spcPts val="0"/>
              </a:spcAft>
              <a:buNone/>
            </a:pPr>
            <a:r>
              <a:rPr b="0" i="0" lang="en-US" sz="10799" u="none" cap="none" strike="noStrike">
                <a:solidFill>
                  <a:srgbClr val="2B4560"/>
                </a:solidFill>
                <a:latin typeface="League Spartan"/>
                <a:ea typeface="League Spartan"/>
                <a:cs typeface="League Spartan"/>
                <a:sym typeface="League Spartan"/>
              </a:rPr>
              <a:t>QureAI</a:t>
            </a:r>
            <a:endParaRPr/>
          </a:p>
        </p:txBody>
      </p:sp>
      <p:sp>
        <p:nvSpPr>
          <p:cNvPr id="85" name="Google Shape;85;p13"/>
          <p:cNvSpPr/>
          <p:nvPr/>
        </p:nvSpPr>
        <p:spPr>
          <a:xfrm>
            <a:off x="10066622" y="822021"/>
            <a:ext cx="7798337" cy="7798337"/>
          </a:xfrm>
          <a:custGeom>
            <a:rect b="b" l="l" r="r" t="t"/>
            <a:pathLst>
              <a:path extrusionOk="0" h="4813427" w="4813427">
                <a:moveTo>
                  <a:pt x="0" y="0"/>
                </a:moveTo>
                <a:lnTo>
                  <a:pt x="4813427" y="0"/>
                </a:lnTo>
                <a:lnTo>
                  <a:pt x="4813427" y="4813427"/>
                </a:lnTo>
                <a:lnTo>
                  <a:pt x="0" y="4813427"/>
                </a:lnTo>
                <a:lnTo>
                  <a:pt x="0" y="0"/>
                </a:lnTo>
                <a:close/>
              </a:path>
            </a:pathLst>
          </a:custGeom>
          <a:blipFill rotWithShape="1">
            <a:blip r:embed="rId3">
              <a:alphaModFix/>
            </a:blip>
            <a:stretch>
              <a:fillRect b="0" l="0" r="0" t="0"/>
            </a:stretch>
          </a:blipFill>
          <a:ln>
            <a:noFill/>
          </a:ln>
        </p:spPr>
      </p:sp>
      <p:sp>
        <p:nvSpPr>
          <p:cNvPr id="86" name="Google Shape;86;p13"/>
          <p:cNvSpPr txBox="1"/>
          <p:nvPr/>
        </p:nvSpPr>
        <p:spPr>
          <a:xfrm>
            <a:off x="981125" y="4726518"/>
            <a:ext cx="8222100" cy="43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US" sz="2100">
                <a:solidFill>
                  <a:srgbClr val="2B4560"/>
                </a:solidFill>
                <a:latin typeface="Calibri"/>
                <a:ea typeface="Calibri"/>
                <a:cs typeface="Calibri"/>
                <a:sym typeface="Calibri"/>
              </a:rPr>
              <a:t>Getting Qualified Medical Answers from LLMs</a:t>
            </a:r>
            <a:endParaRPr sz="10699">
              <a:solidFill>
                <a:srgbClr val="2B4560"/>
              </a:solidFill>
              <a:latin typeface="Calibri"/>
              <a:ea typeface="Calibri"/>
              <a:cs typeface="Calibri"/>
              <a:sym typeface="Calibri"/>
            </a:endParaRPr>
          </a:p>
        </p:txBody>
      </p:sp>
      <p:cxnSp>
        <p:nvCxnSpPr>
          <p:cNvPr id="87" name="Google Shape;87;p13"/>
          <p:cNvCxnSpPr/>
          <p:nvPr/>
        </p:nvCxnSpPr>
        <p:spPr>
          <a:xfrm>
            <a:off x="981125" y="4248500"/>
            <a:ext cx="4241700" cy="0"/>
          </a:xfrm>
          <a:prstGeom prst="straightConnector1">
            <a:avLst/>
          </a:prstGeom>
          <a:noFill/>
          <a:ln cap="flat" cmpd="sng" w="28575">
            <a:solidFill>
              <a:srgbClr val="2B4560"/>
            </a:solidFill>
            <a:prstDash val="solid"/>
            <a:round/>
            <a:headEnd len="med" w="med" type="none"/>
            <a:tailEnd len="med" w="med" type="none"/>
          </a:ln>
        </p:spPr>
      </p:cxnSp>
      <p:sp>
        <p:nvSpPr>
          <p:cNvPr id="88" name="Google Shape;88;p13"/>
          <p:cNvSpPr txBox="1"/>
          <p:nvPr/>
        </p:nvSpPr>
        <p:spPr>
          <a:xfrm>
            <a:off x="1028700" y="7791800"/>
            <a:ext cx="5372100" cy="25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rgbClr val="2F6D80"/>
                </a:solidFill>
                <a:latin typeface="Calibri"/>
                <a:ea typeface="Calibri"/>
                <a:cs typeface="Calibri"/>
                <a:sym typeface="Calibri"/>
              </a:rPr>
              <a:t>Graduation Project</a:t>
            </a:r>
            <a:endParaRPr sz="3200">
              <a:solidFill>
                <a:srgbClr val="2F6D80"/>
              </a:solidFill>
              <a:latin typeface="Calibri"/>
              <a:ea typeface="Calibri"/>
              <a:cs typeface="Calibri"/>
              <a:sym typeface="Calibri"/>
            </a:endParaRPr>
          </a:p>
          <a:p>
            <a:pPr indent="0" lvl="0" marL="0" rtl="0" algn="l">
              <a:spcBef>
                <a:spcPts val="0"/>
              </a:spcBef>
              <a:spcAft>
                <a:spcPts val="0"/>
              </a:spcAft>
              <a:buNone/>
            </a:pPr>
            <a:r>
              <a:rPr lang="en-US" sz="3200">
                <a:solidFill>
                  <a:srgbClr val="2F6D80"/>
                </a:solidFill>
                <a:latin typeface="Calibri"/>
                <a:ea typeface="Calibri"/>
                <a:cs typeface="Calibri"/>
                <a:sym typeface="Calibri"/>
              </a:rPr>
              <a:t>Data Science &amp; AI bootcamp</a:t>
            </a:r>
            <a:endParaRPr sz="3200">
              <a:solidFill>
                <a:srgbClr val="2F6D80"/>
              </a:solidFill>
              <a:latin typeface="Calibri"/>
              <a:ea typeface="Calibri"/>
              <a:cs typeface="Calibri"/>
              <a:sym typeface="Calibri"/>
            </a:endParaRPr>
          </a:p>
          <a:p>
            <a:pPr indent="0" lvl="0" marL="0" rtl="0" algn="l">
              <a:spcBef>
                <a:spcPts val="0"/>
              </a:spcBef>
              <a:spcAft>
                <a:spcPts val="0"/>
              </a:spcAft>
              <a:buNone/>
            </a:pPr>
            <a:r>
              <a:rPr lang="en-US" sz="3200">
                <a:solidFill>
                  <a:srgbClr val="2F6D80"/>
                </a:solidFill>
                <a:latin typeface="Calibri"/>
                <a:ea typeface="Calibri"/>
                <a:cs typeface="Calibri"/>
                <a:sym typeface="Calibri"/>
              </a:rPr>
              <a:t>24 July 2025</a:t>
            </a:r>
            <a:endParaRPr sz="3200">
              <a:solidFill>
                <a:srgbClr val="2F6D8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6D80"/>
        </a:solidFill>
      </p:bgPr>
    </p:bg>
    <p:spTree>
      <p:nvGrpSpPr>
        <p:cNvPr id="265" name="Shape 265"/>
        <p:cNvGrpSpPr/>
        <p:nvPr/>
      </p:nvGrpSpPr>
      <p:grpSpPr>
        <a:xfrm>
          <a:off x="0" y="0"/>
          <a:ext cx="0" cy="0"/>
          <a:chOff x="0" y="0"/>
          <a:chExt cx="0" cy="0"/>
        </a:xfrm>
      </p:grpSpPr>
      <p:sp>
        <p:nvSpPr>
          <p:cNvPr id="266" name="Google Shape;266;p22"/>
          <p:cNvSpPr/>
          <p:nvPr/>
        </p:nvSpPr>
        <p:spPr>
          <a:xfrm rot="10800000">
            <a:off x="0" y="1312731"/>
            <a:ext cx="18288000" cy="8974169"/>
          </a:xfrm>
          <a:custGeom>
            <a:rect b="b" l="l" r="r" t="t"/>
            <a:pathLst>
              <a:path extrusionOk="0" h="11965559" w="24384000">
                <a:moveTo>
                  <a:pt x="24384000" y="0"/>
                </a:moveTo>
                <a:lnTo>
                  <a:pt x="0" y="0"/>
                </a:lnTo>
                <a:lnTo>
                  <a:pt x="0" y="11965559"/>
                </a:lnTo>
                <a:lnTo>
                  <a:pt x="24384000" y="11965559"/>
                </a:lnTo>
                <a:close/>
              </a:path>
            </a:pathLst>
          </a:custGeom>
          <a:solidFill>
            <a:srgbClr val="E1E7E0"/>
          </a:solidFill>
          <a:ln>
            <a:noFill/>
          </a:ln>
        </p:spPr>
      </p:sp>
      <p:sp>
        <p:nvSpPr>
          <p:cNvPr id="267" name="Google Shape;267;p22"/>
          <p:cNvSpPr/>
          <p:nvPr/>
        </p:nvSpPr>
        <p:spPr>
          <a:xfrm>
            <a:off x="0" y="1312700"/>
            <a:ext cx="18288000" cy="217170"/>
          </a:xfrm>
          <a:custGeom>
            <a:rect b="b" l="l" r="r" t="t"/>
            <a:pathLst>
              <a:path extrusionOk="0" h="289560" w="24384000">
                <a:moveTo>
                  <a:pt x="0" y="0"/>
                </a:moveTo>
                <a:lnTo>
                  <a:pt x="24384000" y="0"/>
                </a:lnTo>
                <a:lnTo>
                  <a:pt x="24384000" y="289560"/>
                </a:lnTo>
                <a:lnTo>
                  <a:pt x="0" y="289560"/>
                </a:lnTo>
                <a:close/>
              </a:path>
            </a:pathLst>
          </a:custGeom>
          <a:solidFill>
            <a:srgbClr val="2B4560"/>
          </a:solidFill>
          <a:ln>
            <a:noFill/>
          </a:ln>
        </p:spPr>
      </p:sp>
      <p:sp>
        <p:nvSpPr>
          <p:cNvPr id="268" name="Google Shape;268;p22"/>
          <p:cNvSpPr/>
          <p:nvPr/>
        </p:nvSpPr>
        <p:spPr>
          <a:xfrm>
            <a:off x="196500" y="32700"/>
            <a:ext cx="8360732" cy="1205400"/>
          </a:xfrm>
          <a:custGeom>
            <a:rect b="b" l="l" r="r" t="t"/>
            <a:pathLst>
              <a:path extrusionOk="0" h="1607200" w="11147643">
                <a:moveTo>
                  <a:pt x="0" y="0"/>
                </a:moveTo>
                <a:lnTo>
                  <a:pt x="11147643" y="0"/>
                </a:lnTo>
                <a:lnTo>
                  <a:pt x="11147643" y="1607200"/>
                </a:lnTo>
                <a:lnTo>
                  <a:pt x="0" y="1607200"/>
                </a:lnTo>
                <a:close/>
              </a:path>
            </a:pathLst>
          </a:custGeom>
          <a:solidFill>
            <a:srgbClr val="000000">
              <a:alpha val="0"/>
            </a:srgbClr>
          </a:solidFill>
          <a:ln>
            <a:noFill/>
          </a:ln>
        </p:spPr>
      </p:sp>
      <p:sp>
        <p:nvSpPr>
          <p:cNvPr id="269" name="Google Shape;269;p22"/>
          <p:cNvSpPr txBox="1"/>
          <p:nvPr/>
        </p:nvSpPr>
        <p:spPr>
          <a:xfrm>
            <a:off x="11998798" y="6689267"/>
            <a:ext cx="3282300" cy="477000"/>
          </a:xfrm>
          <a:prstGeom prst="rect">
            <a:avLst/>
          </a:prstGeom>
          <a:noFill/>
          <a:ln>
            <a:noFill/>
          </a:ln>
        </p:spPr>
        <p:txBody>
          <a:bodyPr anchorCtr="0" anchor="t" bIns="0" lIns="0" spcFirstLastPara="1" rIns="0" wrap="square" tIns="0">
            <a:spAutoFit/>
          </a:bodyPr>
          <a:lstStyle/>
          <a:p>
            <a:pPr indent="0" lvl="0" marL="0" marR="0" rtl="0" algn="ctr">
              <a:lnSpc>
                <a:spcPct val="103001"/>
              </a:lnSpc>
              <a:spcBef>
                <a:spcPts val="0"/>
              </a:spcBef>
              <a:spcAft>
                <a:spcPts val="0"/>
              </a:spcAft>
              <a:buNone/>
            </a:pPr>
            <a:r>
              <a:rPr b="0" i="0" lang="en-US" sz="3099" u="none" cap="none" strike="noStrike">
                <a:solidFill>
                  <a:srgbClr val="E1E7E0"/>
                </a:solidFill>
                <a:latin typeface="Roboto"/>
                <a:ea typeface="Roboto"/>
                <a:cs typeface="Roboto"/>
                <a:sym typeface="Roboto"/>
              </a:rPr>
              <a:t>ginyard</a:t>
            </a:r>
            <a:endParaRPr/>
          </a:p>
        </p:txBody>
      </p:sp>
      <p:grpSp>
        <p:nvGrpSpPr>
          <p:cNvPr id="270" name="Google Shape;270;p22"/>
          <p:cNvGrpSpPr/>
          <p:nvPr/>
        </p:nvGrpSpPr>
        <p:grpSpPr>
          <a:xfrm>
            <a:off x="151850" y="32688"/>
            <a:ext cx="17653275" cy="1219725"/>
            <a:chOff x="0" y="-19050"/>
            <a:chExt cx="23537700" cy="1626300"/>
          </a:xfrm>
        </p:grpSpPr>
        <p:sp>
          <p:nvSpPr>
            <p:cNvPr id="271" name="Google Shape;271;p22"/>
            <p:cNvSpPr/>
            <p:nvPr/>
          </p:nvSpPr>
          <p:spPr>
            <a:xfrm>
              <a:off x="0" y="0"/>
              <a:ext cx="23537601" cy="1607200"/>
            </a:xfrm>
            <a:custGeom>
              <a:rect b="b" l="l" r="r" t="t"/>
              <a:pathLst>
                <a:path extrusionOk="0" h="1607200" w="23537601">
                  <a:moveTo>
                    <a:pt x="0" y="0"/>
                  </a:moveTo>
                  <a:lnTo>
                    <a:pt x="23537601" y="0"/>
                  </a:lnTo>
                  <a:lnTo>
                    <a:pt x="23537601" y="1607200"/>
                  </a:lnTo>
                  <a:lnTo>
                    <a:pt x="0" y="1607200"/>
                  </a:lnTo>
                  <a:close/>
                </a:path>
              </a:pathLst>
            </a:custGeom>
            <a:solidFill>
              <a:srgbClr val="000000">
                <a:alpha val="0"/>
              </a:srgbClr>
            </a:solidFill>
            <a:ln>
              <a:noFill/>
            </a:ln>
          </p:spPr>
        </p:sp>
        <p:sp>
          <p:nvSpPr>
            <p:cNvPr id="272" name="Google Shape;272;p22"/>
            <p:cNvSpPr txBox="1"/>
            <p:nvPr/>
          </p:nvSpPr>
          <p:spPr>
            <a:xfrm>
              <a:off x="0" y="-19050"/>
              <a:ext cx="23537700" cy="1626300"/>
            </a:xfrm>
            <a:prstGeom prst="rect">
              <a:avLst/>
            </a:prstGeom>
            <a:noFill/>
            <a:ln>
              <a:noFill/>
            </a:ln>
          </p:spPr>
          <p:txBody>
            <a:bodyPr anchorCtr="0" anchor="ctr" bIns="0" lIns="0" spcFirstLastPara="1" rIns="0" wrap="square" tIns="0">
              <a:noAutofit/>
            </a:bodyPr>
            <a:lstStyle/>
            <a:p>
              <a:pPr indent="0" lvl="0" marL="0" rtl="0" algn="l">
                <a:lnSpc>
                  <a:spcPct val="120007"/>
                </a:lnSpc>
                <a:spcBef>
                  <a:spcPts val="0"/>
                </a:spcBef>
                <a:spcAft>
                  <a:spcPts val="0"/>
                </a:spcAft>
                <a:buNone/>
              </a:pPr>
              <a:r>
                <a:rPr lang="en-US" sz="2799">
                  <a:solidFill>
                    <a:srgbClr val="E1E7E0"/>
                  </a:solidFill>
                  <a:latin typeface="Roboto"/>
                  <a:ea typeface="Roboto"/>
                  <a:cs typeface="Roboto"/>
                  <a:sym typeface="Roboto"/>
                </a:rPr>
                <a:t>Evaluation no. 1 - Adversarial Prompting</a:t>
              </a:r>
              <a:endParaRPr sz="2799">
                <a:solidFill>
                  <a:srgbClr val="E1E7E0"/>
                </a:solidFill>
                <a:latin typeface="Roboto"/>
                <a:ea typeface="Roboto"/>
                <a:cs typeface="Roboto"/>
                <a:sym typeface="Roboto"/>
              </a:endParaRPr>
            </a:p>
          </p:txBody>
        </p:sp>
      </p:grpSp>
      <p:sp>
        <p:nvSpPr>
          <p:cNvPr id="273" name="Google Shape;273;p22"/>
          <p:cNvSpPr txBox="1"/>
          <p:nvPr/>
        </p:nvSpPr>
        <p:spPr>
          <a:xfrm>
            <a:off x="10409775" y="364825"/>
            <a:ext cx="1398900" cy="4308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E1E7E0"/>
                </a:solidFill>
                <a:latin typeface="Roboto"/>
                <a:ea typeface="Roboto"/>
                <a:cs typeface="Roboto"/>
                <a:sym typeface="Roboto"/>
              </a:rPr>
              <a:t>EDA</a:t>
            </a:r>
            <a:endParaRPr/>
          </a:p>
        </p:txBody>
      </p:sp>
      <p:sp>
        <p:nvSpPr>
          <p:cNvPr id="274" name="Google Shape;274;p22"/>
          <p:cNvSpPr txBox="1"/>
          <p:nvPr/>
        </p:nvSpPr>
        <p:spPr>
          <a:xfrm>
            <a:off x="12096925" y="364825"/>
            <a:ext cx="1398900" cy="4308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i="0" lang="en-US" sz="2799" u="none" cap="none" strike="noStrike">
                <a:solidFill>
                  <a:srgbClr val="E1E7E0"/>
                </a:solidFill>
                <a:latin typeface="Roboto"/>
                <a:ea typeface="Roboto"/>
                <a:cs typeface="Roboto"/>
                <a:sym typeface="Roboto"/>
              </a:rPr>
              <a:t>RAG</a:t>
            </a:r>
            <a:endParaRPr/>
          </a:p>
        </p:txBody>
      </p:sp>
      <p:sp>
        <p:nvSpPr>
          <p:cNvPr id="275" name="Google Shape;275;p22"/>
          <p:cNvSpPr txBox="1"/>
          <p:nvPr/>
        </p:nvSpPr>
        <p:spPr>
          <a:xfrm>
            <a:off x="13784075" y="364825"/>
            <a:ext cx="1398900" cy="9480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E1E7E0"/>
                </a:solidFill>
                <a:latin typeface="Roboto"/>
                <a:ea typeface="Roboto"/>
                <a:cs typeface="Roboto"/>
                <a:sym typeface="Roboto"/>
              </a:rPr>
              <a:t>TECH</a:t>
            </a:r>
            <a:endParaRPr/>
          </a:p>
          <a:p>
            <a:pPr indent="0" lvl="0" marL="0" marR="0" rtl="0" algn="l">
              <a:lnSpc>
                <a:spcPct val="120007"/>
              </a:lnSpc>
              <a:spcBef>
                <a:spcPts val="0"/>
              </a:spcBef>
              <a:spcAft>
                <a:spcPts val="0"/>
              </a:spcAft>
              <a:buNone/>
            </a:pPr>
            <a:r>
              <a:t/>
            </a:r>
            <a:endParaRPr b="0" i="0" sz="2799" u="none" cap="none" strike="noStrike">
              <a:solidFill>
                <a:srgbClr val="E1E7E0"/>
              </a:solidFill>
              <a:latin typeface="Roboto"/>
              <a:ea typeface="Roboto"/>
              <a:cs typeface="Roboto"/>
              <a:sym typeface="Roboto"/>
            </a:endParaRPr>
          </a:p>
        </p:txBody>
      </p:sp>
      <p:sp>
        <p:nvSpPr>
          <p:cNvPr id="276" name="Google Shape;276;p22"/>
          <p:cNvSpPr txBox="1"/>
          <p:nvPr/>
        </p:nvSpPr>
        <p:spPr>
          <a:xfrm>
            <a:off x="15471225" y="364825"/>
            <a:ext cx="1398900" cy="4464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900" u="none" cap="none" strike="noStrike">
                <a:solidFill>
                  <a:srgbClr val="E1E7E0"/>
                </a:solidFill>
                <a:latin typeface="Roboto"/>
                <a:ea typeface="Roboto"/>
                <a:cs typeface="Roboto"/>
                <a:sym typeface="Roboto"/>
              </a:rPr>
              <a:t>EVAL</a:t>
            </a:r>
            <a:endParaRPr b="1" sz="2900"/>
          </a:p>
        </p:txBody>
      </p:sp>
      <p:sp>
        <p:nvSpPr>
          <p:cNvPr id="277" name="Google Shape;277;p22"/>
          <p:cNvSpPr/>
          <p:nvPr/>
        </p:nvSpPr>
        <p:spPr>
          <a:xfrm rot="10800000">
            <a:off x="0" y="1312831"/>
            <a:ext cx="18288000" cy="8974169"/>
          </a:xfrm>
          <a:custGeom>
            <a:rect b="b" l="l" r="r" t="t"/>
            <a:pathLst>
              <a:path extrusionOk="0" h="11965559" w="24384000">
                <a:moveTo>
                  <a:pt x="24384000" y="0"/>
                </a:moveTo>
                <a:lnTo>
                  <a:pt x="0" y="0"/>
                </a:lnTo>
                <a:lnTo>
                  <a:pt x="0" y="11965559"/>
                </a:lnTo>
                <a:lnTo>
                  <a:pt x="24384000" y="11965559"/>
                </a:lnTo>
                <a:close/>
              </a:path>
            </a:pathLst>
          </a:custGeom>
          <a:solidFill>
            <a:srgbClr val="E1E7E0"/>
          </a:solidFill>
          <a:ln>
            <a:noFill/>
          </a:ln>
        </p:spPr>
      </p:sp>
      <p:grpSp>
        <p:nvGrpSpPr>
          <p:cNvPr id="278" name="Google Shape;278;p22"/>
          <p:cNvGrpSpPr/>
          <p:nvPr/>
        </p:nvGrpSpPr>
        <p:grpSpPr>
          <a:xfrm>
            <a:off x="196500" y="2737950"/>
            <a:ext cx="5892825" cy="6097800"/>
            <a:chOff x="0" y="0"/>
            <a:chExt cx="7857100" cy="8130400"/>
          </a:xfrm>
        </p:grpSpPr>
        <p:sp>
          <p:nvSpPr>
            <p:cNvPr id="279" name="Google Shape;279;p22"/>
            <p:cNvSpPr/>
            <p:nvPr/>
          </p:nvSpPr>
          <p:spPr>
            <a:xfrm>
              <a:off x="0" y="0"/>
              <a:ext cx="7735200" cy="8130400"/>
            </a:xfrm>
            <a:custGeom>
              <a:rect b="b" l="l" r="r" t="t"/>
              <a:pathLst>
                <a:path extrusionOk="0" h="8130400" w="7735200">
                  <a:moveTo>
                    <a:pt x="0" y="0"/>
                  </a:moveTo>
                  <a:lnTo>
                    <a:pt x="7735200" y="0"/>
                  </a:lnTo>
                  <a:lnTo>
                    <a:pt x="7735200" y="8130400"/>
                  </a:lnTo>
                  <a:lnTo>
                    <a:pt x="0" y="8130400"/>
                  </a:lnTo>
                  <a:close/>
                </a:path>
              </a:pathLst>
            </a:custGeom>
            <a:solidFill>
              <a:srgbClr val="000000">
                <a:alpha val="0"/>
              </a:srgbClr>
            </a:solidFill>
            <a:ln>
              <a:noFill/>
            </a:ln>
          </p:spPr>
        </p:sp>
        <p:sp>
          <p:nvSpPr>
            <p:cNvPr id="280" name="Google Shape;280;p22"/>
            <p:cNvSpPr txBox="1"/>
            <p:nvPr/>
          </p:nvSpPr>
          <p:spPr>
            <a:xfrm>
              <a:off x="121900" y="1593400"/>
              <a:ext cx="7735200" cy="6537000"/>
            </a:xfrm>
            <a:prstGeom prst="rect">
              <a:avLst/>
            </a:prstGeom>
            <a:noFill/>
            <a:ln>
              <a:noFill/>
            </a:ln>
          </p:spPr>
          <p:txBody>
            <a:bodyPr anchorCtr="0" anchor="ctr" bIns="0" lIns="0" spcFirstLastPara="1" rIns="0" wrap="square" tIns="0">
              <a:noAutofit/>
            </a:bodyPr>
            <a:lstStyle/>
            <a:p>
              <a:pPr indent="0" lvl="0" marL="0" marR="0" rtl="0" algn="l">
                <a:lnSpc>
                  <a:spcPct val="119958"/>
                </a:lnSpc>
                <a:spcBef>
                  <a:spcPts val="0"/>
                </a:spcBef>
                <a:spcAft>
                  <a:spcPts val="0"/>
                </a:spcAft>
                <a:buNone/>
              </a:pPr>
              <a:r>
                <a:rPr b="1" i="0" lang="en-US" sz="2400" u="none" cap="none" strike="noStrike">
                  <a:solidFill>
                    <a:srgbClr val="2B4560"/>
                  </a:solidFill>
                  <a:latin typeface="Roboto"/>
                  <a:ea typeface="Roboto"/>
                  <a:cs typeface="Roboto"/>
                  <a:sym typeface="Roboto"/>
                </a:rPr>
                <a:t>Hybrid methodology using human and AI evaluators</a:t>
              </a:r>
              <a:endParaRPr/>
            </a:p>
            <a:p>
              <a:pPr indent="0" lvl="0" marL="0" marR="0" rtl="0" algn="l">
                <a:lnSpc>
                  <a:spcPct val="139958"/>
                </a:lnSpc>
                <a:spcBef>
                  <a:spcPts val="0"/>
                </a:spcBef>
                <a:spcAft>
                  <a:spcPts val="0"/>
                </a:spcAft>
                <a:buNone/>
              </a:pPr>
              <a:r>
                <a:t/>
              </a:r>
              <a:endParaRPr b="1" i="0" sz="2400" u="none" cap="none" strike="noStrike">
                <a:solidFill>
                  <a:srgbClr val="2B4560"/>
                </a:solidFill>
                <a:latin typeface="Roboto"/>
                <a:ea typeface="Roboto"/>
                <a:cs typeface="Roboto"/>
                <a:sym typeface="Roboto"/>
              </a:endParaRPr>
            </a:p>
            <a:p>
              <a:pPr indent="0" lvl="0" marL="0" marR="0" rtl="0" algn="l">
                <a:lnSpc>
                  <a:spcPct val="120000"/>
                </a:lnSpc>
                <a:spcBef>
                  <a:spcPts val="0"/>
                </a:spcBef>
                <a:spcAft>
                  <a:spcPts val="0"/>
                </a:spcAft>
                <a:buNone/>
              </a:pPr>
              <a:r>
                <a:rPr b="0" i="0" lang="en-US" sz="2200" u="none" cap="none" strike="noStrike">
                  <a:solidFill>
                    <a:srgbClr val="2B4560"/>
                  </a:solidFill>
                  <a:latin typeface="Roboto"/>
                  <a:ea typeface="Roboto"/>
                  <a:cs typeface="Roboto"/>
                  <a:sym typeface="Roboto"/>
                </a:rPr>
                <a:t>Step 1: Prompt product with adversarial questions </a:t>
              </a:r>
              <a:endParaRPr/>
            </a:p>
            <a:p>
              <a:pPr indent="0" lvl="0" marL="0" marR="0" rtl="0" algn="l">
                <a:lnSpc>
                  <a:spcPct val="152681"/>
                </a:lnSpc>
                <a:spcBef>
                  <a:spcPts val="0"/>
                </a:spcBef>
                <a:spcAft>
                  <a:spcPts val="0"/>
                </a:spcAft>
                <a:buNone/>
              </a:pPr>
              <a:r>
                <a:t/>
              </a:r>
              <a:endParaRPr b="0" i="0" sz="2200" u="none" cap="none" strike="noStrike">
                <a:solidFill>
                  <a:srgbClr val="2B4560"/>
                </a:solidFill>
                <a:latin typeface="Roboto"/>
                <a:ea typeface="Roboto"/>
                <a:cs typeface="Roboto"/>
                <a:sym typeface="Roboto"/>
              </a:endParaRPr>
            </a:p>
            <a:p>
              <a:pPr indent="0" lvl="0" marL="0" marR="0" rtl="0" algn="l">
                <a:lnSpc>
                  <a:spcPct val="120000"/>
                </a:lnSpc>
                <a:spcBef>
                  <a:spcPts val="0"/>
                </a:spcBef>
                <a:spcAft>
                  <a:spcPts val="0"/>
                </a:spcAft>
                <a:buNone/>
              </a:pPr>
              <a:r>
                <a:rPr b="0" i="0" lang="en-US" sz="2200" u="none" cap="none" strike="noStrike">
                  <a:solidFill>
                    <a:srgbClr val="2B4560"/>
                  </a:solidFill>
                  <a:latin typeface="Roboto"/>
                  <a:ea typeface="Roboto"/>
                  <a:cs typeface="Roboto"/>
                  <a:sym typeface="Roboto"/>
                </a:rPr>
                <a:t>Step 2: </a:t>
              </a:r>
              <a:r>
                <a:rPr lang="en-US" sz="2200">
                  <a:solidFill>
                    <a:srgbClr val="2B4560"/>
                  </a:solidFill>
                  <a:latin typeface="Roboto"/>
                  <a:ea typeface="Roboto"/>
                  <a:cs typeface="Roboto"/>
                  <a:sym typeface="Roboto"/>
                </a:rPr>
                <a:t>Responses automatically evaluated on a Likert scale via custom script</a:t>
              </a:r>
              <a:endParaRPr/>
            </a:p>
            <a:p>
              <a:pPr indent="0" lvl="0" marL="0" marR="0" rtl="0" algn="l">
                <a:lnSpc>
                  <a:spcPct val="152681"/>
                </a:lnSpc>
                <a:spcBef>
                  <a:spcPts val="0"/>
                </a:spcBef>
                <a:spcAft>
                  <a:spcPts val="0"/>
                </a:spcAft>
                <a:buNone/>
              </a:pPr>
              <a:r>
                <a:t/>
              </a:r>
              <a:endParaRPr b="0" i="0" sz="2200" u="none" cap="none" strike="noStrike">
                <a:solidFill>
                  <a:srgbClr val="2B4560"/>
                </a:solidFill>
                <a:latin typeface="Roboto"/>
                <a:ea typeface="Roboto"/>
                <a:cs typeface="Roboto"/>
                <a:sym typeface="Roboto"/>
              </a:endParaRPr>
            </a:p>
            <a:p>
              <a:pPr indent="0" lvl="0" marL="0" marR="0" rtl="0" algn="l">
                <a:lnSpc>
                  <a:spcPct val="120000"/>
                </a:lnSpc>
                <a:spcBef>
                  <a:spcPts val="0"/>
                </a:spcBef>
                <a:spcAft>
                  <a:spcPts val="0"/>
                </a:spcAft>
                <a:buNone/>
              </a:pPr>
              <a:r>
                <a:rPr b="0" i="0" lang="en-US" sz="2200" u="none" cap="none" strike="noStrike">
                  <a:solidFill>
                    <a:srgbClr val="2B4560"/>
                  </a:solidFill>
                  <a:latin typeface="Roboto"/>
                  <a:ea typeface="Roboto"/>
                  <a:cs typeface="Roboto"/>
                  <a:sym typeface="Roboto"/>
                </a:rPr>
                <a:t>Step 3: Iterate on product</a:t>
              </a:r>
              <a:endParaRPr/>
            </a:p>
            <a:p>
              <a:pPr indent="0" lvl="0" marL="0" marR="0" rtl="0" algn="l">
                <a:lnSpc>
                  <a:spcPct val="152681"/>
                </a:lnSpc>
                <a:spcBef>
                  <a:spcPts val="0"/>
                </a:spcBef>
                <a:spcAft>
                  <a:spcPts val="0"/>
                </a:spcAft>
                <a:buNone/>
              </a:pPr>
              <a:r>
                <a:t/>
              </a:r>
              <a:endParaRPr b="0" i="0" sz="2200" u="none" cap="none" strike="noStrike">
                <a:solidFill>
                  <a:srgbClr val="2B4560"/>
                </a:solidFill>
                <a:latin typeface="Roboto"/>
                <a:ea typeface="Roboto"/>
                <a:cs typeface="Roboto"/>
                <a:sym typeface="Roboto"/>
              </a:endParaRPr>
            </a:p>
            <a:p>
              <a:pPr indent="0" lvl="0" marL="0" marR="0" rtl="0" algn="l">
                <a:lnSpc>
                  <a:spcPct val="152681"/>
                </a:lnSpc>
                <a:spcBef>
                  <a:spcPts val="0"/>
                </a:spcBef>
                <a:spcAft>
                  <a:spcPts val="0"/>
                </a:spcAft>
                <a:buNone/>
              </a:pPr>
              <a:r>
                <a:t/>
              </a:r>
              <a:endParaRPr b="0" i="0" sz="2200" u="none" cap="none" strike="noStrike">
                <a:solidFill>
                  <a:srgbClr val="2B4560"/>
                </a:solidFill>
                <a:latin typeface="Roboto"/>
                <a:ea typeface="Roboto"/>
                <a:cs typeface="Roboto"/>
                <a:sym typeface="Roboto"/>
              </a:endParaRPr>
            </a:p>
            <a:p>
              <a:pPr indent="0" lvl="0" marL="0" marR="0" rtl="0" algn="l">
                <a:lnSpc>
                  <a:spcPct val="152681"/>
                </a:lnSpc>
                <a:spcBef>
                  <a:spcPts val="0"/>
                </a:spcBef>
                <a:spcAft>
                  <a:spcPts val="0"/>
                </a:spcAft>
                <a:buNone/>
              </a:pPr>
              <a:r>
                <a:t/>
              </a:r>
              <a:endParaRPr b="0" i="0" sz="2200" u="none" cap="none" strike="noStrike">
                <a:solidFill>
                  <a:srgbClr val="2B4560"/>
                </a:solidFill>
                <a:latin typeface="Roboto"/>
                <a:ea typeface="Roboto"/>
                <a:cs typeface="Roboto"/>
                <a:sym typeface="Roboto"/>
              </a:endParaRPr>
            </a:p>
            <a:p>
              <a:pPr indent="0" lvl="0" marL="0" marR="0" rtl="0" algn="l">
                <a:lnSpc>
                  <a:spcPct val="152681"/>
                </a:lnSpc>
                <a:spcBef>
                  <a:spcPts val="0"/>
                </a:spcBef>
                <a:spcAft>
                  <a:spcPts val="0"/>
                </a:spcAft>
                <a:buNone/>
              </a:pPr>
              <a:r>
                <a:t/>
              </a:r>
              <a:endParaRPr b="0" i="0" sz="2200" u="none" cap="none" strike="noStrike">
                <a:solidFill>
                  <a:srgbClr val="2B4560"/>
                </a:solidFill>
                <a:latin typeface="Roboto"/>
                <a:ea typeface="Roboto"/>
                <a:cs typeface="Roboto"/>
                <a:sym typeface="Roboto"/>
              </a:endParaRPr>
            </a:p>
            <a:p>
              <a:pPr indent="0" lvl="0" marL="0" marR="0" rtl="0" algn="l">
                <a:lnSpc>
                  <a:spcPct val="152681"/>
                </a:lnSpc>
                <a:spcBef>
                  <a:spcPts val="0"/>
                </a:spcBef>
                <a:spcAft>
                  <a:spcPts val="0"/>
                </a:spcAft>
                <a:buNone/>
              </a:pPr>
              <a:r>
                <a:t/>
              </a:r>
              <a:endParaRPr b="0" i="0" sz="2200" u="none" cap="none" strike="noStrike">
                <a:solidFill>
                  <a:srgbClr val="2B4560"/>
                </a:solidFill>
                <a:latin typeface="Roboto"/>
                <a:ea typeface="Roboto"/>
                <a:cs typeface="Roboto"/>
                <a:sym typeface="Roboto"/>
              </a:endParaRPr>
            </a:p>
          </p:txBody>
        </p:sp>
      </p:grpSp>
      <p:sp>
        <p:nvSpPr>
          <p:cNvPr id="281" name="Google Shape;281;p22"/>
          <p:cNvSpPr txBox="1"/>
          <p:nvPr/>
        </p:nvSpPr>
        <p:spPr>
          <a:xfrm>
            <a:off x="287925" y="1712650"/>
            <a:ext cx="17470500" cy="67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4400" u="none" cap="none" strike="noStrike">
                <a:solidFill>
                  <a:srgbClr val="2B4560"/>
                </a:solidFill>
                <a:latin typeface="Roboto"/>
                <a:ea typeface="Roboto"/>
                <a:cs typeface="Roboto"/>
                <a:sym typeface="Roboto"/>
              </a:rPr>
              <a:t>We stress tested our product to assess the quality of responses</a:t>
            </a:r>
            <a:endParaRPr/>
          </a:p>
        </p:txBody>
      </p:sp>
      <p:sp>
        <p:nvSpPr>
          <p:cNvPr id="282" name="Google Shape;282;p22"/>
          <p:cNvSpPr txBox="1"/>
          <p:nvPr>
            <p:ph idx="12" type="sldNum"/>
          </p:nvPr>
        </p:nvSpPr>
        <p:spPr>
          <a:xfrm>
            <a:off x="15827050" y="97362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2300">
                <a:solidFill>
                  <a:srgbClr val="2F6D80"/>
                </a:solidFill>
                <a:latin typeface="Roboto"/>
                <a:ea typeface="Roboto"/>
                <a:cs typeface="Roboto"/>
                <a:sym typeface="Roboto"/>
              </a:rPr>
              <a:t>‹#›</a:t>
            </a:fld>
            <a:r>
              <a:rPr lang="en-US" sz="2300">
                <a:solidFill>
                  <a:srgbClr val="2F6D80"/>
                </a:solidFill>
                <a:latin typeface="Roboto"/>
                <a:ea typeface="Roboto"/>
                <a:cs typeface="Roboto"/>
                <a:sym typeface="Roboto"/>
              </a:rPr>
              <a:t>/15</a:t>
            </a:r>
            <a:endParaRPr sz="2300">
              <a:solidFill>
                <a:srgbClr val="2F6D80"/>
              </a:solidFill>
              <a:latin typeface="Roboto"/>
              <a:ea typeface="Roboto"/>
              <a:cs typeface="Roboto"/>
              <a:sym typeface="Roboto"/>
            </a:endParaRPr>
          </a:p>
        </p:txBody>
      </p:sp>
      <p:pic>
        <p:nvPicPr>
          <p:cNvPr id="283" name="Google Shape;283;p22" title="Screenshot 2025-07-24 at 09.59.22.png"/>
          <p:cNvPicPr preferRelativeResize="0"/>
          <p:nvPr/>
        </p:nvPicPr>
        <p:blipFill>
          <a:blip r:embed="rId3">
            <a:alphaModFix/>
          </a:blip>
          <a:stretch>
            <a:fillRect/>
          </a:stretch>
        </p:blipFill>
        <p:spPr>
          <a:xfrm>
            <a:off x="16993725" y="18425"/>
            <a:ext cx="1294274" cy="1294274"/>
          </a:xfrm>
          <a:prstGeom prst="rect">
            <a:avLst/>
          </a:prstGeom>
          <a:noFill/>
          <a:ln>
            <a:noFill/>
          </a:ln>
        </p:spPr>
      </p:pic>
      <p:sp>
        <p:nvSpPr>
          <p:cNvPr id="284" name="Google Shape;284;p22"/>
          <p:cNvSpPr/>
          <p:nvPr/>
        </p:nvSpPr>
        <p:spPr>
          <a:xfrm>
            <a:off x="6763675" y="2737950"/>
            <a:ext cx="11196976" cy="7071194"/>
          </a:xfrm>
          <a:custGeom>
            <a:rect b="b" l="l" r="r" t="t"/>
            <a:pathLst>
              <a:path extrusionOk="0" h="7071194" w="11196976">
                <a:moveTo>
                  <a:pt x="0" y="0"/>
                </a:moveTo>
                <a:lnTo>
                  <a:pt x="11196976" y="0"/>
                </a:lnTo>
                <a:lnTo>
                  <a:pt x="11196976" y="7071194"/>
                </a:lnTo>
                <a:lnTo>
                  <a:pt x="0" y="7071194"/>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6D80"/>
        </a:solidFill>
      </p:bgPr>
    </p:bg>
    <p:spTree>
      <p:nvGrpSpPr>
        <p:cNvPr id="288" name="Shape 288"/>
        <p:cNvGrpSpPr/>
        <p:nvPr/>
      </p:nvGrpSpPr>
      <p:grpSpPr>
        <a:xfrm>
          <a:off x="0" y="0"/>
          <a:ext cx="0" cy="0"/>
          <a:chOff x="0" y="0"/>
          <a:chExt cx="0" cy="0"/>
        </a:xfrm>
      </p:grpSpPr>
      <p:sp>
        <p:nvSpPr>
          <p:cNvPr id="289" name="Google Shape;289;p23"/>
          <p:cNvSpPr/>
          <p:nvPr/>
        </p:nvSpPr>
        <p:spPr>
          <a:xfrm rot="10800000">
            <a:off x="0" y="1312731"/>
            <a:ext cx="18288000" cy="8974169"/>
          </a:xfrm>
          <a:custGeom>
            <a:rect b="b" l="l" r="r" t="t"/>
            <a:pathLst>
              <a:path extrusionOk="0" h="11965559" w="24384000">
                <a:moveTo>
                  <a:pt x="24384000" y="0"/>
                </a:moveTo>
                <a:lnTo>
                  <a:pt x="0" y="0"/>
                </a:lnTo>
                <a:lnTo>
                  <a:pt x="0" y="11965559"/>
                </a:lnTo>
                <a:lnTo>
                  <a:pt x="24384000" y="11965559"/>
                </a:lnTo>
                <a:close/>
              </a:path>
            </a:pathLst>
          </a:custGeom>
          <a:solidFill>
            <a:srgbClr val="E1E7E0"/>
          </a:solidFill>
          <a:ln>
            <a:noFill/>
          </a:ln>
        </p:spPr>
      </p:sp>
      <p:sp>
        <p:nvSpPr>
          <p:cNvPr id="290" name="Google Shape;290;p23"/>
          <p:cNvSpPr/>
          <p:nvPr/>
        </p:nvSpPr>
        <p:spPr>
          <a:xfrm>
            <a:off x="0" y="1312700"/>
            <a:ext cx="18288000" cy="217170"/>
          </a:xfrm>
          <a:custGeom>
            <a:rect b="b" l="l" r="r" t="t"/>
            <a:pathLst>
              <a:path extrusionOk="0" h="289560" w="24384000">
                <a:moveTo>
                  <a:pt x="0" y="0"/>
                </a:moveTo>
                <a:lnTo>
                  <a:pt x="24384000" y="0"/>
                </a:lnTo>
                <a:lnTo>
                  <a:pt x="24384000" y="289560"/>
                </a:lnTo>
                <a:lnTo>
                  <a:pt x="0" y="289560"/>
                </a:lnTo>
                <a:close/>
              </a:path>
            </a:pathLst>
          </a:custGeom>
          <a:solidFill>
            <a:srgbClr val="2B4560"/>
          </a:solidFill>
          <a:ln>
            <a:noFill/>
          </a:ln>
        </p:spPr>
      </p:sp>
      <p:sp>
        <p:nvSpPr>
          <p:cNvPr id="291" name="Google Shape;291;p23"/>
          <p:cNvSpPr/>
          <p:nvPr/>
        </p:nvSpPr>
        <p:spPr>
          <a:xfrm>
            <a:off x="196500" y="32700"/>
            <a:ext cx="8360732" cy="1205400"/>
          </a:xfrm>
          <a:custGeom>
            <a:rect b="b" l="l" r="r" t="t"/>
            <a:pathLst>
              <a:path extrusionOk="0" h="1607200" w="11147643">
                <a:moveTo>
                  <a:pt x="0" y="0"/>
                </a:moveTo>
                <a:lnTo>
                  <a:pt x="11147643" y="0"/>
                </a:lnTo>
                <a:lnTo>
                  <a:pt x="11147643" y="1607200"/>
                </a:lnTo>
                <a:lnTo>
                  <a:pt x="0" y="1607200"/>
                </a:lnTo>
                <a:close/>
              </a:path>
            </a:pathLst>
          </a:custGeom>
          <a:solidFill>
            <a:srgbClr val="000000">
              <a:alpha val="0"/>
            </a:srgbClr>
          </a:solidFill>
          <a:ln>
            <a:noFill/>
          </a:ln>
        </p:spPr>
      </p:sp>
      <p:sp>
        <p:nvSpPr>
          <p:cNvPr id="292" name="Google Shape;292;p23"/>
          <p:cNvSpPr txBox="1"/>
          <p:nvPr/>
        </p:nvSpPr>
        <p:spPr>
          <a:xfrm>
            <a:off x="11998798" y="6689267"/>
            <a:ext cx="3282300" cy="477000"/>
          </a:xfrm>
          <a:prstGeom prst="rect">
            <a:avLst/>
          </a:prstGeom>
          <a:noFill/>
          <a:ln>
            <a:noFill/>
          </a:ln>
        </p:spPr>
        <p:txBody>
          <a:bodyPr anchorCtr="0" anchor="t" bIns="0" lIns="0" spcFirstLastPara="1" rIns="0" wrap="square" tIns="0">
            <a:spAutoFit/>
          </a:bodyPr>
          <a:lstStyle/>
          <a:p>
            <a:pPr indent="0" lvl="0" marL="0" marR="0" rtl="0" algn="ctr">
              <a:lnSpc>
                <a:spcPct val="103001"/>
              </a:lnSpc>
              <a:spcBef>
                <a:spcPts val="0"/>
              </a:spcBef>
              <a:spcAft>
                <a:spcPts val="0"/>
              </a:spcAft>
              <a:buNone/>
            </a:pPr>
            <a:r>
              <a:rPr b="0" i="0" lang="en-US" sz="3099" u="none" cap="none" strike="noStrike">
                <a:solidFill>
                  <a:srgbClr val="E1E7E0"/>
                </a:solidFill>
                <a:latin typeface="Roboto"/>
                <a:ea typeface="Roboto"/>
                <a:cs typeface="Roboto"/>
                <a:sym typeface="Roboto"/>
              </a:rPr>
              <a:t>ginyard</a:t>
            </a:r>
            <a:endParaRPr/>
          </a:p>
        </p:txBody>
      </p:sp>
      <p:grpSp>
        <p:nvGrpSpPr>
          <p:cNvPr id="293" name="Google Shape;293;p23"/>
          <p:cNvGrpSpPr/>
          <p:nvPr/>
        </p:nvGrpSpPr>
        <p:grpSpPr>
          <a:xfrm>
            <a:off x="151850" y="32688"/>
            <a:ext cx="17653275" cy="1219725"/>
            <a:chOff x="0" y="-19050"/>
            <a:chExt cx="23537700" cy="1626300"/>
          </a:xfrm>
        </p:grpSpPr>
        <p:sp>
          <p:nvSpPr>
            <p:cNvPr id="294" name="Google Shape;294;p23"/>
            <p:cNvSpPr/>
            <p:nvPr/>
          </p:nvSpPr>
          <p:spPr>
            <a:xfrm>
              <a:off x="0" y="0"/>
              <a:ext cx="23537601" cy="1607200"/>
            </a:xfrm>
            <a:custGeom>
              <a:rect b="b" l="l" r="r" t="t"/>
              <a:pathLst>
                <a:path extrusionOk="0" h="1607200" w="23537601">
                  <a:moveTo>
                    <a:pt x="0" y="0"/>
                  </a:moveTo>
                  <a:lnTo>
                    <a:pt x="23537601" y="0"/>
                  </a:lnTo>
                  <a:lnTo>
                    <a:pt x="23537601" y="1607200"/>
                  </a:lnTo>
                  <a:lnTo>
                    <a:pt x="0" y="1607200"/>
                  </a:lnTo>
                  <a:close/>
                </a:path>
              </a:pathLst>
            </a:custGeom>
            <a:solidFill>
              <a:srgbClr val="000000">
                <a:alpha val="0"/>
              </a:srgbClr>
            </a:solidFill>
            <a:ln>
              <a:noFill/>
            </a:ln>
          </p:spPr>
        </p:sp>
        <p:sp>
          <p:nvSpPr>
            <p:cNvPr id="295" name="Google Shape;295;p23"/>
            <p:cNvSpPr txBox="1"/>
            <p:nvPr/>
          </p:nvSpPr>
          <p:spPr>
            <a:xfrm>
              <a:off x="0" y="-19050"/>
              <a:ext cx="23537700" cy="1626300"/>
            </a:xfrm>
            <a:prstGeom prst="rect">
              <a:avLst/>
            </a:prstGeom>
            <a:noFill/>
            <a:ln>
              <a:noFill/>
            </a:ln>
          </p:spPr>
          <p:txBody>
            <a:bodyPr anchorCtr="0" anchor="ctr" bIns="0" lIns="0" spcFirstLastPara="1" rIns="0" wrap="square" tIns="0">
              <a:noAutofit/>
            </a:bodyPr>
            <a:lstStyle/>
            <a:p>
              <a:pPr indent="0" lvl="0" marL="0" rtl="0" algn="l">
                <a:lnSpc>
                  <a:spcPct val="120007"/>
                </a:lnSpc>
                <a:spcBef>
                  <a:spcPts val="0"/>
                </a:spcBef>
                <a:spcAft>
                  <a:spcPts val="0"/>
                </a:spcAft>
                <a:buNone/>
              </a:pPr>
              <a:r>
                <a:rPr lang="en-US" sz="2799">
                  <a:solidFill>
                    <a:srgbClr val="E1E7E0"/>
                  </a:solidFill>
                  <a:latin typeface="Roboto"/>
                  <a:ea typeface="Roboto"/>
                  <a:cs typeface="Roboto"/>
                  <a:sym typeface="Roboto"/>
                </a:rPr>
                <a:t>Evaluation no. 2 - Disease Classification </a:t>
              </a:r>
              <a:endParaRPr sz="2799">
                <a:solidFill>
                  <a:srgbClr val="E1E7E0"/>
                </a:solidFill>
                <a:latin typeface="Roboto"/>
                <a:ea typeface="Roboto"/>
                <a:cs typeface="Roboto"/>
                <a:sym typeface="Roboto"/>
              </a:endParaRPr>
            </a:p>
          </p:txBody>
        </p:sp>
      </p:grpSp>
      <p:sp>
        <p:nvSpPr>
          <p:cNvPr id="296" name="Google Shape;296;p23"/>
          <p:cNvSpPr txBox="1"/>
          <p:nvPr/>
        </p:nvSpPr>
        <p:spPr>
          <a:xfrm>
            <a:off x="287925" y="1712650"/>
            <a:ext cx="8269200" cy="67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400">
                <a:solidFill>
                  <a:srgbClr val="2B4560"/>
                </a:solidFill>
                <a:latin typeface="Roboto"/>
                <a:ea typeface="Roboto"/>
                <a:cs typeface="Roboto"/>
                <a:sym typeface="Roboto"/>
              </a:rPr>
              <a:t>LLM vs. QureAI: Test Dataset</a:t>
            </a:r>
            <a:endParaRPr/>
          </a:p>
        </p:txBody>
      </p:sp>
      <p:pic>
        <p:nvPicPr>
          <p:cNvPr id="297" name="Google Shape;297;p23" title="Bildschirmfoto 2025-07-23 um 11.12.53.png"/>
          <p:cNvPicPr preferRelativeResize="0"/>
          <p:nvPr/>
        </p:nvPicPr>
        <p:blipFill>
          <a:blip r:embed="rId3">
            <a:alphaModFix/>
          </a:blip>
          <a:stretch>
            <a:fillRect/>
          </a:stretch>
        </p:blipFill>
        <p:spPr>
          <a:xfrm>
            <a:off x="5017677" y="3778864"/>
            <a:ext cx="7319451" cy="2106825"/>
          </a:xfrm>
          <a:prstGeom prst="rect">
            <a:avLst/>
          </a:prstGeom>
          <a:noFill/>
          <a:ln>
            <a:noFill/>
          </a:ln>
        </p:spPr>
      </p:pic>
      <p:sp>
        <p:nvSpPr>
          <p:cNvPr id="298" name="Google Shape;298;p23"/>
          <p:cNvSpPr txBox="1"/>
          <p:nvPr/>
        </p:nvSpPr>
        <p:spPr>
          <a:xfrm>
            <a:off x="12859725" y="4086300"/>
            <a:ext cx="4046100" cy="361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350">
                <a:solidFill>
                  <a:srgbClr val="2B4560"/>
                </a:solidFill>
                <a:latin typeface="Roboto"/>
                <a:ea typeface="Roboto"/>
                <a:cs typeface="Roboto"/>
                <a:sym typeface="Roboto"/>
              </a:rPr>
              <a:t>12.736 symptom descriptions </a:t>
            </a:r>
            <a:endParaRPr sz="2850"/>
          </a:p>
        </p:txBody>
      </p:sp>
      <p:sp>
        <p:nvSpPr>
          <p:cNvPr id="299" name="Google Shape;299;p23"/>
          <p:cNvSpPr txBox="1"/>
          <p:nvPr>
            <p:ph idx="12" type="sldNum"/>
          </p:nvPr>
        </p:nvSpPr>
        <p:spPr>
          <a:xfrm>
            <a:off x="15827050" y="97362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2300">
                <a:solidFill>
                  <a:srgbClr val="2F6D80"/>
                </a:solidFill>
                <a:latin typeface="Roboto"/>
                <a:ea typeface="Roboto"/>
                <a:cs typeface="Roboto"/>
                <a:sym typeface="Roboto"/>
              </a:rPr>
              <a:t>‹#›</a:t>
            </a:fld>
            <a:r>
              <a:rPr lang="en-US" sz="2300">
                <a:solidFill>
                  <a:srgbClr val="2F6D80"/>
                </a:solidFill>
                <a:latin typeface="Roboto"/>
                <a:ea typeface="Roboto"/>
                <a:cs typeface="Roboto"/>
                <a:sym typeface="Roboto"/>
              </a:rPr>
              <a:t>/15</a:t>
            </a:r>
            <a:endParaRPr sz="2300">
              <a:solidFill>
                <a:srgbClr val="2F6D80"/>
              </a:solidFill>
              <a:latin typeface="Roboto"/>
              <a:ea typeface="Roboto"/>
              <a:cs typeface="Roboto"/>
              <a:sym typeface="Roboto"/>
            </a:endParaRPr>
          </a:p>
        </p:txBody>
      </p:sp>
      <p:sp>
        <p:nvSpPr>
          <p:cNvPr id="300" name="Google Shape;300;p23"/>
          <p:cNvSpPr txBox="1"/>
          <p:nvPr/>
        </p:nvSpPr>
        <p:spPr>
          <a:xfrm>
            <a:off x="12935925" y="5241075"/>
            <a:ext cx="4046100" cy="361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2350">
                <a:solidFill>
                  <a:srgbClr val="2B4560"/>
                </a:solidFill>
                <a:latin typeface="Roboto"/>
                <a:ea typeface="Roboto"/>
                <a:cs typeface="Roboto"/>
                <a:sym typeface="Roboto"/>
              </a:rPr>
              <a:t>4 </a:t>
            </a:r>
            <a:r>
              <a:rPr lang="en-US" sz="2350">
                <a:solidFill>
                  <a:srgbClr val="2B4560"/>
                </a:solidFill>
                <a:latin typeface="Roboto"/>
                <a:ea typeface="Roboto"/>
                <a:cs typeface="Roboto"/>
                <a:sym typeface="Roboto"/>
              </a:rPr>
              <a:t>multiple-choice answers</a:t>
            </a:r>
            <a:endParaRPr sz="2850"/>
          </a:p>
        </p:txBody>
      </p:sp>
      <p:sp>
        <p:nvSpPr>
          <p:cNvPr id="301" name="Google Shape;301;p23"/>
          <p:cNvSpPr txBox="1"/>
          <p:nvPr/>
        </p:nvSpPr>
        <p:spPr>
          <a:xfrm flipH="1" rot="10800000">
            <a:off x="13179950" y="4559138"/>
            <a:ext cx="391200" cy="54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50">
                <a:solidFill>
                  <a:schemeClr val="dk1"/>
                </a:solidFill>
                <a:latin typeface="Roboto Mono"/>
                <a:ea typeface="Roboto Mono"/>
                <a:cs typeface="Roboto Mono"/>
                <a:sym typeface="Roboto Mono"/>
              </a:rPr>
              <a:t>+</a:t>
            </a:r>
            <a:endParaRPr sz="2350">
              <a:solidFill>
                <a:schemeClr val="dk1"/>
              </a:solidFill>
              <a:latin typeface="Roboto Mono"/>
              <a:ea typeface="Roboto Mono"/>
              <a:cs typeface="Roboto Mono"/>
              <a:sym typeface="Roboto Mono"/>
            </a:endParaRPr>
          </a:p>
        </p:txBody>
      </p:sp>
      <p:sp>
        <p:nvSpPr>
          <p:cNvPr id="302" name="Google Shape;302;p23"/>
          <p:cNvSpPr txBox="1"/>
          <p:nvPr/>
        </p:nvSpPr>
        <p:spPr>
          <a:xfrm>
            <a:off x="10409775" y="364825"/>
            <a:ext cx="1398900" cy="4308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E1E7E0"/>
                </a:solidFill>
                <a:latin typeface="Roboto"/>
                <a:ea typeface="Roboto"/>
                <a:cs typeface="Roboto"/>
                <a:sym typeface="Roboto"/>
              </a:rPr>
              <a:t>EDA</a:t>
            </a:r>
            <a:endParaRPr/>
          </a:p>
        </p:txBody>
      </p:sp>
      <p:sp>
        <p:nvSpPr>
          <p:cNvPr id="303" name="Google Shape;303;p23"/>
          <p:cNvSpPr txBox="1"/>
          <p:nvPr/>
        </p:nvSpPr>
        <p:spPr>
          <a:xfrm>
            <a:off x="12096925" y="364825"/>
            <a:ext cx="1398900" cy="4308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i="0" lang="en-US" sz="2799" u="none" cap="none" strike="noStrike">
                <a:solidFill>
                  <a:srgbClr val="E1E7E0"/>
                </a:solidFill>
                <a:latin typeface="Roboto"/>
                <a:ea typeface="Roboto"/>
                <a:cs typeface="Roboto"/>
                <a:sym typeface="Roboto"/>
              </a:rPr>
              <a:t>RAG</a:t>
            </a:r>
            <a:endParaRPr/>
          </a:p>
        </p:txBody>
      </p:sp>
      <p:sp>
        <p:nvSpPr>
          <p:cNvPr id="304" name="Google Shape;304;p23"/>
          <p:cNvSpPr txBox="1"/>
          <p:nvPr/>
        </p:nvSpPr>
        <p:spPr>
          <a:xfrm>
            <a:off x="13784075" y="364825"/>
            <a:ext cx="1398900" cy="9480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E1E7E0"/>
                </a:solidFill>
                <a:latin typeface="Roboto"/>
                <a:ea typeface="Roboto"/>
                <a:cs typeface="Roboto"/>
                <a:sym typeface="Roboto"/>
              </a:rPr>
              <a:t>TECH</a:t>
            </a:r>
            <a:endParaRPr/>
          </a:p>
          <a:p>
            <a:pPr indent="0" lvl="0" marL="0" marR="0" rtl="0" algn="l">
              <a:lnSpc>
                <a:spcPct val="120007"/>
              </a:lnSpc>
              <a:spcBef>
                <a:spcPts val="0"/>
              </a:spcBef>
              <a:spcAft>
                <a:spcPts val="0"/>
              </a:spcAft>
              <a:buNone/>
            </a:pPr>
            <a:r>
              <a:t/>
            </a:r>
            <a:endParaRPr b="0" i="0" sz="2799" u="none" cap="none" strike="noStrike">
              <a:solidFill>
                <a:srgbClr val="E1E7E0"/>
              </a:solidFill>
              <a:latin typeface="Roboto"/>
              <a:ea typeface="Roboto"/>
              <a:cs typeface="Roboto"/>
              <a:sym typeface="Roboto"/>
            </a:endParaRPr>
          </a:p>
        </p:txBody>
      </p:sp>
      <p:sp>
        <p:nvSpPr>
          <p:cNvPr id="305" name="Google Shape;305;p23"/>
          <p:cNvSpPr txBox="1"/>
          <p:nvPr/>
        </p:nvSpPr>
        <p:spPr>
          <a:xfrm>
            <a:off x="15471225" y="364825"/>
            <a:ext cx="1398900" cy="4464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900" u="none" cap="none" strike="noStrike">
                <a:solidFill>
                  <a:srgbClr val="E1E7E0"/>
                </a:solidFill>
                <a:latin typeface="Roboto"/>
                <a:ea typeface="Roboto"/>
                <a:cs typeface="Roboto"/>
                <a:sym typeface="Roboto"/>
              </a:rPr>
              <a:t>EVAL</a:t>
            </a:r>
            <a:endParaRPr b="1" sz="2900"/>
          </a:p>
        </p:txBody>
      </p:sp>
      <p:pic>
        <p:nvPicPr>
          <p:cNvPr id="306" name="Google Shape;306;p23" title="Screenshot 2025-07-24 at 09.59.22.png"/>
          <p:cNvPicPr preferRelativeResize="0"/>
          <p:nvPr/>
        </p:nvPicPr>
        <p:blipFill>
          <a:blip r:embed="rId4">
            <a:alphaModFix/>
          </a:blip>
          <a:stretch>
            <a:fillRect/>
          </a:stretch>
        </p:blipFill>
        <p:spPr>
          <a:xfrm>
            <a:off x="16993725" y="18425"/>
            <a:ext cx="1294274" cy="1294274"/>
          </a:xfrm>
          <a:prstGeom prst="rect">
            <a:avLst/>
          </a:prstGeom>
          <a:noFill/>
          <a:ln>
            <a:noFill/>
          </a:ln>
        </p:spPr>
      </p:pic>
      <p:pic>
        <p:nvPicPr>
          <p:cNvPr id="307" name="Google Shape;307;p23"/>
          <p:cNvPicPr preferRelativeResize="0"/>
          <p:nvPr/>
        </p:nvPicPr>
        <p:blipFill>
          <a:blip r:embed="rId5">
            <a:alphaModFix/>
          </a:blip>
          <a:stretch>
            <a:fillRect/>
          </a:stretch>
        </p:blipFill>
        <p:spPr>
          <a:xfrm>
            <a:off x="1177700" y="4957775"/>
            <a:ext cx="1671349" cy="444305"/>
          </a:xfrm>
          <a:prstGeom prst="rect">
            <a:avLst/>
          </a:prstGeom>
          <a:noFill/>
          <a:ln>
            <a:noFill/>
          </a:ln>
        </p:spPr>
      </p:pic>
      <p:sp>
        <p:nvSpPr>
          <p:cNvPr id="308" name="Google Shape;308;p23"/>
          <p:cNvSpPr txBox="1"/>
          <p:nvPr/>
        </p:nvSpPr>
        <p:spPr>
          <a:xfrm>
            <a:off x="990050" y="4012800"/>
            <a:ext cx="3235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rgbClr val="2B4560"/>
                </a:solidFill>
                <a:latin typeface="Calibri"/>
                <a:ea typeface="Calibri"/>
                <a:cs typeface="Calibri"/>
                <a:sym typeface="Calibri"/>
              </a:rPr>
              <a:t>DiseaseDecipher</a:t>
            </a:r>
            <a:endParaRPr b="1" sz="3200">
              <a:solidFill>
                <a:srgbClr val="2B4560"/>
              </a:solidFill>
              <a:latin typeface="Calibri"/>
              <a:ea typeface="Calibri"/>
              <a:cs typeface="Calibri"/>
              <a:sym typeface="Calibri"/>
            </a:endParaRPr>
          </a:p>
        </p:txBody>
      </p:sp>
      <p:sp>
        <p:nvSpPr>
          <p:cNvPr id="309" name="Google Shape;309;p23"/>
          <p:cNvSpPr txBox="1"/>
          <p:nvPr/>
        </p:nvSpPr>
        <p:spPr>
          <a:xfrm>
            <a:off x="11980725" y="7450175"/>
            <a:ext cx="5118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solidFill>
                  <a:srgbClr val="2B4560"/>
                </a:solidFill>
                <a:latin typeface="Calibri"/>
                <a:ea typeface="Calibri"/>
                <a:cs typeface="Calibri"/>
                <a:sym typeface="Calibri"/>
              </a:rPr>
              <a:t>Evaluation metric: accuracy</a:t>
            </a:r>
            <a:endParaRPr sz="3200">
              <a:solidFill>
                <a:srgbClr val="2B456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6D80"/>
        </a:solidFill>
      </p:bgPr>
    </p:bg>
    <p:spTree>
      <p:nvGrpSpPr>
        <p:cNvPr id="313" name="Shape 313"/>
        <p:cNvGrpSpPr/>
        <p:nvPr/>
      </p:nvGrpSpPr>
      <p:grpSpPr>
        <a:xfrm>
          <a:off x="0" y="0"/>
          <a:ext cx="0" cy="0"/>
          <a:chOff x="0" y="0"/>
          <a:chExt cx="0" cy="0"/>
        </a:xfrm>
      </p:grpSpPr>
      <p:sp>
        <p:nvSpPr>
          <p:cNvPr id="314" name="Google Shape;314;p24"/>
          <p:cNvSpPr/>
          <p:nvPr/>
        </p:nvSpPr>
        <p:spPr>
          <a:xfrm rot="10800000">
            <a:off x="0" y="1312731"/>
            <a:ext cx="18288000" cy="8974169"/>
          </a:xfrm>
          <a:custGeom>
            <a:rect b="b" l="l" r="r" t="t"/>
            <a:pathLst>
              <a:path extrusionOk="0" h="11965559" w="24384000">
                <a:moveTo>
                  <a:pt x="24384000" y="0"/>
                </a:moveTo>
                <a:lnTo>
                  <a:pt x="0" y="0"/>
                </a:lnTo>
                <a:lnTo>
                  <a:pt x="0" y="11965559"/>
                </a:lnTo>
                <a:lnTo>
                  <a:pt x="24384000" y="11965559"/>
                </a:lnTo>
                <a:close/>
              </a:path>
            </a:pathLst>
          </a:custGeom>
          <a:solidFill>
            <a:srgbClr val="E1E7E0"/>
          </a:solidFill>
          <a:ln>
            <a:noFill/>
          </a:ln>
        </p:spPr>
      </p:sp>
      <p:sp>
        <p:nvSpPr>
          <p:cNvPr id="315" name="Google Shape;315;p24"/>
          <p:cNvSpPr/>
          <p:nvPr/>
        </p:nvSpPr>
        <p:spPr>
          <a:xfrm>
            <a:off x="0" y="1312700"/>
            <a:ext cx="18288000" cy="217170"/>
          </a:xfrm>
          <a:custGeom>
            <a:rect b="b" l="l" r="r" t="t"/>
            <a:pathLst>
              <a:path extrusionOk="0" h="289560" w="24384000">
                <a:moveTo>
                  <a:pt x="0" y="0"/>
                </a:moveTo>
                <a:lnTo>
                  <a:pt x="24384000" y="0"/>
                </a:lnTo>
                <a:lnTo>
                  <a:pt x="24384000" y="289560"/>
                </a:lnTo>
                <a:lnTo>
                  <a:pt x="0" y="289560"/>
                </a:lnTo>
                <a:close/>
              </a:path>
            </a:pathLst>
          </a:custGeom>
          <a:solidFill>
            <a:srgbClr val="2B4560"/>
          </a:solidFill>
          <a:ln>
            <a:noFill/>
          </a:ln>
        </p:spPr>
      </p:sp>
      <p:sp>
        <p:nvSpPr>
          <p:cNvPr id="316" name="Google Shape;316;p24"/>
          <p:cNvSpPr/>
          <p:nvPr/>
        </p:nvSpPr>
        <p:spPr>
          <a:xfrm>
            <a:off x="196500" y="32700"/>
            <a:ext cx="8360732" cy="1205400"/>
          </a:xfrm>
          <a:custGeom>
            <a:rect b="b" l="l" r="r" t="t"/>
            <a:pathLst>
              <a:path extrusionOk="0" h="1607200" w="11147643">
                <a:moveTo>
                  <a:pt x="0" y="0"/>
                </a:moveTo>
                <a:lnTo>
                  <a:pt x="11147643" y="0"/>
                </a:lnTo>
                <a:lnTo>
                  <a:pt x="11147643" y="1607200"/>
                </a:lnTo>
                <a:lnTo>
                  <a:pt x="0" y="1607200"/>
                </a:lnTo>
                <a:close/>
              </a:path>
            </a:pathLst>
          </a:custGeom>
          <a:solidFill>
            <a:srgbClr val="000000">
              <a:alpha val="0"/>
            </a:srgbClr>
          </a:solidFill>
          <a:ln>
            <a:noFill/>
          </a:ln>
        </p:spPr>
      </p:sp>
      <p:sp>
        <p:nvSpPr>
          <p:cNvPr id="317" name="Google Shape;317;p24"/>
          <p:cNvSpPr txBox="1"/>
          <p:nvPr/>
        </p:nvSpPr>
        <p:spPr>
          <a:xfrm>
            <a:off x="11998798" y="6689267"/>
            <a:ext cx="3282300" cy="477000"/>
          </a:xfrm>
          <a:prstGeom prst="rect">
            <a:avLst/>
          </a:prstGeom>
          <a:noFill/>
          <a:ln>
            <a:noFill/>
          </a:ln>
        </p:spPr>
        <p:txBody>
          <a:bodyPr anchorCtr="0" anchor="t" bIns="0" lIns="0" spcFirstLastPara="1" rIns="0" wrap="square" tIns="0">
            <a:spAutoFit/>
          </a:bodyPr>
          <a:lstStyle/>
          <a:p>
            <a:pPr indent="0" lvl="0" marL="0" marR="0" rtl="0" algn="ctr">
              <a:lnSpc>
                <a:spcPct val="103001"/>
              </a:lnSpc>
              <a:spcBef>
                <a:spcPts val="0"/>
              </a:spcBef>
              <a:spcAft>
                <a:spcPts val="0"/>
              </a:spcAft>
              <a:buNone/>
            </a:pPr>
            <a:r>
              <a:rPr b="0" i="0" lang="en-US" sz="3099" u="none" cap="none" strike="noStrike">
                <a:solidFill>
                  <a:srgbClr val="E1E7E0"/>
                </a:solidFill>
                <a:latin typeface="Roboto"/>
                <a:ea typeface="Roboto"/>
                <a:cs typeface="Roboto"/>
                <a:sym typeface="Roboto"/>
              </a:rPr>
              <a:t>ginyard</a:t>
            </a:r>
            <a:endParaRPr/>
          </a:p>
        </p:txBody>
      </p:sp>
      <p:grpSp>
        <p:nvGrpSpPr>
          <p:cNvPr id="318" name="Google Shape;318;p24"/>
          <p:cNvGrpSpPr/>
          <p:nvPr/>
        </p:nvGrpSpPr>
        <p:grpSpPr>
          <a:xfrm>
            <a:off x="151850" y="32688"/>
            <a:ext cx="17653275" cy="1219725"/>
            <a:chOff x="0" y="-19050"/>
            <a:chExt cx="23537700" cy="1626300"/>
          </a:xfrm>
        </p:grpSpPr>
        <p:sp>
          <p:nvSpPr>
            <p:cNvPr id="319" name="Google Shape;319;p24"/>
            <p:cNvSpPr/>
            <p:nvPr/>
          </p:nvSpPr>
          <p:spPr>
            <a:xfrm>
              <a:off x="0" y="0"/>
              <a:ext cx="23537601" cy="1607200"/>
            </a:xfrm>
            <a:custGeom>
              <a:rect b="b" l="l" r="r" t="t"/>
              <a:pathLst>
                <a:path extrusionOk="0" h="1607200" w="23537601">
                  <a:moveTo>
                    <a:pt x="0" y="0"/>
                  </a:moveTo>
                  <a:lnTo>
                    <a:pt x="23537601" y="0"/>
                  </a:lnTo>
                  <a:lnTo>
                    <a:pt x="23537601" y="1607200"/>
                  </a:lnTo>
                  <a:lnTo>
                    <a:pt x="0" y="1607200"/>
                  </a:lnTo>
                  <a:close/>
                </a:path>
              </a:pathLst>
            </a:custGeom>
            <a:solidFill>
              <a:srgbClr val="000000">
                <a:alpha val="0"/>
              </a:srgbClr>
            </a:solidFill>
            <a:ln>
              <a:noFill/>
            </a:ln>
          </p:spPr>
        </p:sp>
        <p:sp>
          <p:nvSpPr>
            <p:cNvPr id="320" name="Google Shape;320;p24"/>
            <p:cNvSpPr txBox="1"/>
            <p:nvPr/>
          </p:nvSpPr>
          <p:spPr>
            <a:xfrm>
              <a:off x="0" y="-19050"/>
              <a:ext cx="23537700" cy="1626300"/>
            </a:xfrm>
            <a:prstGeom prst="rect">
              <a:avLst/>
            </a:prstGeom>
            <a:noFill/>
            <a:ln>
              <a:noFill/>
            </a:ln>
          </p:spPr>
          <p:txBody>
            <a:bodyPr anchorCtr="0" anchor="ctr" bIns="0" lIns="0" spcFirstLastPara="1" rIns="0" wrap="square" tIns="0">
              <a:noAutofit/>
            </a:bodyPr>
            <a:lstStyle/>
            <a:p>
              <a:pPr indent="0" lvl="0" marL="0" rtl="0" algn="l">
                <a:lnSpc>
                  <a:spcPct val="120007"/>
                </a:lnSpc>
                <a:spcBef>
                  <a:spcPts val="0"/>
                </a:spcBef>
                <a:spcAft>
                  <a:spcPts val="0"/>
                </a:spcAft>
                <a:buNone/>
              </a:pPr>
              <a:r>
                <a:rPr lang="en-US" sz="2799">
                  <a:solidFill>
                    <a:srgbClr val="E1E7E0"/>
                  </a:solidFill>
                  <a:latin typeface="Roboto"/>
                  <a:ea typeface="Roboto"/>
                  <a:cs typeface="Roboto"/>
                  <a:sym typeface="Roboto"/>
                </a:rPr>
                <a:t>Evaluation no. 2 - Disease Classification </a:t>
              </a:r>
              <a:endParaRPr sz="2799">
                <a:solidFill>
                  <a:srgbClr val="E1E7E0"/>
                </a:solidFill>
                <a:latin typeface="Roboto"/>
                <a:ea typeface="Roboto"/>
                <a:cs typeface="Roboto"/>
                <a:sym typeface="Roboto"/>
              </a:endParaRPr>
            </a:p>
          </p:txBody>
        </p:sp>
      </p:grpSp>
      <p:sp>
        <p:nvSpPr>
          <p:cNvPr id="321" name="Google Shape;321;p24"/>
          <p:cNvSpPr txBox="1"/>
          <p:nvPr/>
        </p:nvSpPr>
        <p:spPr>
          <a:xfrm>
            <a:off x="287925" y="1712650"/>
            <a:ext cx="7958700" cy="677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4400">
                <a:solidFill>
                  <a:srgbClr val="2B4560"/>
                </a:solidFill>
                <a:latin typeface="Roboto"/>
                <a:ea typeface="Roboto"/>
                <a:cs typeface="Roboto"/>
                <a:sym typeface="Roboto"/>
              </a:rPr>
              <a:t>LLM vs. QureAI: Eval Results</a:t>
            </a:r>
            <a:endParaRPr/>
          </a:p>
        </p:txBody>
      </p:sp>
      <p:sp>
        <p:nvSpPr>
          <p:cNvPr id="322" name="Google Shape;322;p24"/>
          <p:cNvSpPr/>
          <p:nvPr/>
        </p:nvSpPr>
        <p:spPr>
          <a:xfrm>
            <a:off x="1196393" y="5610402"/>
            <a:ext cx="6751212" cy="4228466"/>
          </a:xfrm>
          <a:custGeom>
            <a:rect b="b" l="l" r="r" t="t"/>
            <a:pathLst>
              <a:path extrusionOk="0" h="4228466" w="6751212">
                <a:moveTo>
                  <a:pt x="0" y="0"/>
                </a:moveTo>
                <a:lnTo>
                  <a:pt x="6751211" y="0"/>
                </a:lnTo>
                <a:lnTo>
                  <a:pt x="6751211" y="4228466"/>
                </a:lnTo>
                <a:lnTo>
                  <a:pt x="0" y="4228466"/>
                </a:lnTo>
                <a:lnTo>
                  <a:pt x="0" y="0"/>
                </a:lnTo>
                <a:close/>
              </a:path>
            </a:pathLst>
          </a:custGeom>
          <a:blipFill rotWithShape="1">
            <a:blip r:embed="rId3">
              <a:alphaModFix/>
            </a:blip>
            <a:stretch>
              <a:fillRect b="0" l="0" r="0" t="0"/>
            </a:stretch>
          </a:blipFill>
          <a:ln>
            <a:noFill/>
          </a:ln>
        </p:spPr>
      </p:sp>
      <p:sp>
        <p:nvSpPr>
          <p:cNvPr id="323" name="Google Shape;323;p24"/>
          <p:cNvSpPr/>
          <p:nvPr/>
        </p:nvSpPr>
        <p:spPr>
          <a:xfrm>
            <a:off x="9372254" y="5610402"/>
            <a:ext cx="6782321" cy="4224333"/>
          </a:xfrm>
          <a:custGeom>
            <a:rect b="b" l="l" r="r" t="t"/>
            <a:pathLst>
              <a:path extrusionOk="0" h="4224333" w="6782321">
                <a:moveTo>
                  <a:pt x="0" y="0"/>
                </a:moveTo>
                <a:lnTo>
                  <a:pt x="6782321" y="0"/>
                </a:lnTo>
                <a:lnTo>
                  <a:pt x="6782321" y="4224333"/>
                </a:lnTo>
                <a:lnTo>
                  <a:pt x="0" y="4224333"/>
                </a:lnTo>
                <a:lnTo>
                  <a:pt x="0" y="0"/>
                </a:lnTo>
                <a:close/>
              </a:path>
            </a:pathLst>
          </a:custGeom>
          <a:blipFill rotWithShape="1">
            <a:blip r:embed="rId4">
              <a:alphaModFix/>
            </a:blip>
            <a:stretch>
              <a:fillRect b="0" l="0" r="0" t="0"/>
            </a:stretch>
          </a:blipFill>
          <a:ln>
            <a:noFill/>
          </a:ln>
        </p:spPr>
      </p:sp>
      <p:sp>
        <p:nvSpPr>
          <p:cNvPr id="324" name="Google Shape;324;p24"/>
          <p:cNvSpPr txBox="1"/>
          <p:nvPr>
            <p:ph idx="12" type="sldNum"/>
          </p:nvPr>
        </p:nvSpPr>
        <p:spPr>
          <a:xfrm>
            <a:off x="15827050" y="97362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2300">
                <a:solidFill>
                  <a:srgbClr val="2F6D80"/>
                </a:solidFill>
                <a:latin typeface="Roboto"/>
                <a:ea typeface="Roboto"/>
                <a:cs typeface="Roboto"/>
                <a:sym typeface="Roboto"/>
              </a:rPr>
              <a:t>‹#›</a:t>
            </a:fld>
            <a:r>
              <a:rPr lang="en-US" sz="2300">
                <a:solidFill>
                  <a:srgbClr val="2F6D80"/>
                </a:solidFill>
                <a:latin typeface="Roboto"/>
                <a:ea typeface="Roboto"/>
                <a:cs typeface="Roboto"/>
                <a:sym typeface="Roboto"/>
              </a:rPr>
              <a:t>/15</a:t>
            </a:r>
            <a:endParaRPr sz="2300">
              <a:solidFill>
                <a:srgbClr val="2F6D80"/>
              </a:solidFill>
              <a:latin typeface="Roboto"/>
              <a:ea typeface="Roboto"/>
              <a:cs typeface="Roboto"/>
              <a:sym typeface="Roboto"/>
            </a:endParaRPr>
          </a:p>
        </p:txBody>
      </p:sp>
      <p:pic>
        <p:nvPicPr>
          <p:cNvPr id="325" name="Google Shape;325;p24" title="Bildschirmfoto 2025-07-23 um 11.12.53.png"/>
          <p:cNvPicPr preferRelativeResize="0"/>
          <p:nvPr/>
        </p:nvPicPr>
        <p:blipFill>
          <a:blip r:embed="rId5">
            <a:alphaModFix/>
          </a:blip>
          <a:stretch>
            <a:fillRect/>
          </a:stretch>
        </p:blipFill>
        <p:spPr>
          <a:xfrm>
            <a:off x="11353450" y="2025250"/>
            <a:ext cx="6090425" cy="1793675"/>
          </a:xfrm>
          <a:prstGeom prst="rect">
            <a:avLst/>
          </a:prstGeom>
          <a:noFill/>
          <a:ln>
            <a:noFill/>
          </a:ln>
        </p:spPr>
      </p:pic>
      <p:sp>
        <p:nvSpPr>
          <p:cNvPr id="326" name="Google Shape;326;p24"/>
          <p:cNvSpPr txBox="1"/>
          <p:nvPr/>
        </p:nvSpPr>
        <p:spPr>
          <a:xfrm>
            <a:off x="414250" y="3765700"/>
            <a:ext cx="12084600" cy="948300"/>
          </a:xfrm>
          <a:prstGeom prst="rect">
            <a:avLst/>
          </a:prstGeom>
          <a:noFill/>
          <a:ln>
            <a:noFill/>
          </a:ln>
        </p:spPr>
        <p:txBody>
          <a:bodyPr anchorCtr="0" anchor="t" bIns="0" lIns="0" spcFirstLastPara="1" rIns="0" wrap="square" tIns="0">
            <a:spAutoFit/>
          </a:bodyPr>
          <a:lstStyle/>
          <a:p>
            <a:pPr indent="-406400" lvl="0" marL="457200" marR="0" rtl="0" algn="l">
              <a:lnSpc>
                <a:spcPct val="120000"/>
              </a:lnSpc>
              <a:spcBef>
                <a:spcPts val="0"/>
              </a:spcBef>
              <a:spcAft>
                <a:spcPts val="0"/>
              </a:spcAft>
              <a:buClr>
                <a:srgbClr val="2B4560"/>
              </a:buClr>
              <a:buSzPts val="2800"/>
              <a:buFont typeface="Roboto"/>
              <a:buChar char="●"/>
            </a:pPr>
            <a:r>
              <a:rPr lang="en-US" sz="2800">
                <a:solidFill>
                  <a:srgbClr val="2B4560"/>
                </a:solidFill>
                <a:latin typeface="Roboto"/>
                <a:ea typeface="Roboto"/>
                <a:cs typeface="Roboto"/>
                <a:sym typeface="Roboto"/>
              </a:rPr>
              <a:t>RAG-DB datasets and DiseaseDecipher separate datasets</a:t>
            </a:r>
            <a:endParaRPr sz="2800">
              <a:solidFill>
                <a:srgbClr val="2B4560"/>
              </a:solidFill>
              <a:latin typeface="Roboto"/>
              <a:ea typeface="Roboto"/>
              <a:cs typeface="Roboto"/>
              <a:sym typeface="Roboto"/>
            </a:endParaRPr>
          </a:p>
          <a:p>
            <a:pPr indent="-406400" lvl="0" marL="457200" marR="0" rtl="0" algn="l">
              <a:lnSpc>
                <a:spcPct val="120000"/>
              </a:lnSpc>
              <a:spcBef>
                <a:spcPts val="0"/>
              </a:spcBef>
              <a:spcAft>
                <a:spcPts val="0"/>
              </a:spcAft>
              <a:buClr>
                <a:srgbClr val="2B4560"/>
              </a:buClr>
              <a:buSzPts val="2800"/>
              <a:buFont typeface="Roboto"/>
              <a:buChar char="●"/>
            </a:pPr>
            <a:r>
              <a:rPr lang="en-US" sz="2800">
                <a:solidFill>
                  <a:srgbClr val="2B4560"/>
                </a:solidFill>
                <a:latin typeface="Roboto"/>
                <a:ea typeface="Roboto"/>
                <a:cs typeface="Roboto"/>
                <a:sym typeface="Roboto"/>
              </a:rPr>
              <a:t>DiseaseDecipher </a:t>
            </a:r>
            <a:r>
              <a:rPr lang="en-US" sz="2800">
                <a:solidFill>
                  <a:srgbClr val="2B4560"/>
                </a:solidFill>
                <a:latin typeface="Roboto"/>
                <a:ea typeface="Roboto"/>
                <a:cs typeface="Roboto"/>
                <a:sym typeface="Roboto"/>
              </a:rPr>
              <a:t>= </a:t>
            </a:r>
            <a:r>
              <a:rPr lang="en-US" sz="2800">
                <a:solidFill>
                  <a:srgbClr val="2B4560"/>
                </a:solidFill>
                <a:latin typeface="Roboto"/>
                <a:ea typeface="Roboto"/>
                <a:cs typeface="Roboto"/>
                <a:sym typeface="Roboto"/>
              </a:rPr>
              <a:t>In-RAG-DB Knowledge + Out-of-RAG-DB Knowledge</a:t>
            </a:r>
            <a:endParaRPr sz="2800">
              <a:solidFill>
                <a:srgbClr val="2B4560"/>
              </a:solidFill>
              <a:latin typeface="Roboto"/>
              <a:ea typeface="Roboto"/>
              <a:cs typeface="Roboto"/>
              <a:sym typeface="Roboto"/>
            </a:endParaRPr>
          </a:p>
        </p:txBody>
      </p:sp>
      <p:sp>
        <p:nvSpPr>
          <p:cNvPr id="327" name="Google Shape;327;p24"/>
          <p:cNvSpPr txBox="1"/>
          <p:nvPr/>
        </p:nvSpPr>
        <p:spPr>
          <a:xfrm>
            <a:off x="10409775" y="364825"/>
            <a:ext cx="1398900" cy="4308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E1E7E0"/>
                </a:solidFill>
                <a:latin typeface="Roboto"/>
                <a:ea typeface="Roboto"/>
                <a:cs typeface="Roboto"/>
                <a:sym typeface="Roboto"/>
              </a:rPr>
              <a:t>EDA</a:t>
            </a:r>
            <a:endParaRPr/>
          </a:p>
        </p:txBody>
      </p:sp>
      <p:sp>
        <p:nvSpPr>
          <p:cNvPr id="328" name="Google Shape;328;p24"/>
          <p:cNvSpPr txBox="1"/>
          <p:nvPr/>
        </p:nvSpPr>
        <p:spPr>
          <a:xfrm>
            <a:off x="12096925" y="364825"/>
            <a:ext cx="1398900" cy="4308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i="0" lang="en-US" sz="2799" u="none" cap="none" strike="noStrike">
                <a:solidFill>
                  <a:srgbClr val="E1E7E0"/>
                </a:solidFill>
                <a:latin typeface="Roboto"/>
                <a:ea typeface="Roboto"/>
                <a:cs typeface="Roboto"/>
                <a:sym typeface="Roboto"/>
              </a:rPr>
              <a:t>RAG</a:t>
            </a:r>
            <a:endParaRPr/>
          </a:p>
        </p:txBody>
      </p:sp>
      <p:sp>
        <p:nvSpPr>
          <p:cNvPr id="329" name="Google Shape;329;p24"/>
          <p:cNvSpPr txBox="1"/>
          <p:nvPr/>
        </p:nvSpPr>
        <p:spPr>
          <a:xfrm>
            <a:off x="13784075" y="364825"/>
            <a:ext cx="1398900" cy="9480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E1E7E0"/>
                </a:solidFill>
                <a:latin typeface="Roboto"/>
                <a:ea typeface="Roboto"/>
                <a:cs typeface="Roboto"/>
                <a:sym typeface="Roboto"/>
              </a:rPr>
              <a:t>TECH</a:t>
            </a:r>
            <a:endParaRPr/>
          </a:p>
          <a:p>
            <a:pPr indent="0" lvl="0" marL="0" marR="0" rtl="0" algn="l">
              <a:lnSpc>
                <a:spcPct val="120007"/>
              </a:lnSpc>
              <a:spcBef>
                <a:spcPts val="0"/>
              </a:spcBef>
              <a:spcAft>
                <a:spcPts val="0"/>
              </a:spcAft>
              <a:buNone/>
            </a:pPr>
            <a:r>
              <a:t/>
            </a:r>
            <a:endParaRPr b="0" i="0" sz="2799" u="none" cap="none" strike="noStrike">
              <a:solidFill>
                <a:srgbClr val="E1E7E0"/>
              </a:solidFill>
              <a:latin typeface="Roboto"/>
              <a:ea typeface="Roboto"/>
              <a:cs typeface="Roboto"/>
              <a:sym typeface="Roboto"/>
            </a:endParaRPr>
          </a:p>
        </p:txBody>
      </p:sp>
      <p:sp>
        <p:nvSpPr>
          <p:cNvPr id="330" name="Google Shape;330;p24"/>
          <p:cNvSpPr txBox="1"/>
          <p:nvPr/>
        </p:nvSpPr>
        <p:spPr>
          <a:xfrm>
            <a:off x="15471225" y="364825"/>
            <a:ext cx="1398900" cy="4464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900" u="none" cap="none" strike="noStrike">
                <a:solidFill>
                  <a:srgbClr val="E1E7E0"/>
                </a:solidFill>
                <a:latin typeface="Roboto"/>
                <a:ea typeface="Roboto"/>
                <a:cs typeface="Roboto"/>
                <a:sym typeface="Roboto"/>
              </a:rPr>
              <a:t>EVAL</a:t>
            </a:r>
            <a:endParaRPr b="1" sz="2900"/>
          </a:p>
        </p:txBody>
      </p:sp>
      <p:pic>
        <p:nvPicPr>
          <p:cNvPr id="331" name="Google Shape;331;p24" title="Screenshot 2025-07-24 at 09.59.22.png"/>
          <p:cNvPicPr preferRelativeResize="0"/>
          <p:nvPr/>
        </p:nvPicPr>
        <p:blipFill>
          <a:blip r:embed="rId6">
            <a:alphaModFix/>
          </a:blip>
          <a:stretch>
            <a:fillRect/>
          </a:stretch>
        </p:blipFill>
        <p:spPr>
          <a:xfrm>
            <a:off x="16993725" y="18425"/>
            <a:ext cx="1294274" cy="12942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6D80"/>
        </a:solidFill>
      </p:bgPr>
    </p:bg>
    <p:spTree>
      <p:nvGrpSpPr>
        <p:cNvPr id="335" name="Shape 335"/>
        <p:cNvGrpSpPr/>
        <p:nvPr/>
      </p:nvGrpSpPr>
      <p:grpSpPr>
        <a:xfrm>
          <a:off x="0" y="0"/>
          <a:ext cx="0" cy="0"/>
          <a:chOff x="0" y="0"/>
          <a:chExt cx="0" cy="0"/>
        </a:xfrm>
      </p:grpSpPr>
      <p:sp>
        <p:nvSpPr>
          <p:cNvPr id="336" name="Google Shape;336;p25"/>
          <p:cNvSpPr/>
          <p:nvPr/>
        </p:nvSpPr>
        <p:spPr>
          <a:xfrm rot="10800000">
            <a:off x="0" y="1312731"/>
            <a:ext cx="18288000" cy="8974169"/>
          </a:xfrm>
          <a:custGeom>
            <a:rect b="b" l="l" r="r" t="t"/>
            <a:pathLst>
              <a:path extrusionOk="0" h="11965559" w="24384000">
                <a:moveTo>
                  <a:pt x="24384000" y="0"/>
                </a:moveTo>
                <a:lnTo>
                  <a:pt x="0" y="0"/>
                </a:lnTo>
                <a:lnTo>
                  <a:pt x="0" y="11965559"/>
                </a:lnTo>
                <a:lnTo>
                  <a:pt x="24384000" y="11965559"/>
                </a:lnTo>
                <a:close/>
              </a:path>
            </a:pathLst>
          </a:custGeom>
          <a:solidFill>
            <a:srgbClr val="E1E7E0"/>
          </a:solidFill>
          <a:ln>
            <a:noFill/>
          </a:ln>
        </p:spPr>
      </p:sp>
      <p:sp>
        <p:nvSpPr>
          <p:cNvPr id="337" name="Google Shape;337;p25"/>
          <p:cNvSpPr/>
          <p:nvPr/>
        </p:nvSpPr>
        <p:spPr>
          <a:xfrm>
            <a:off x="0" y="1312700"/>
            <a:ext cx="18288000" cy="217170"/>
          </a:xfrm>
          <a:custGeom>
            <a:rect b="b" l="l" r="r" t="t"/>
            <a:pathLst>
              <a:path extrusionOk="0" h="289560" w="24384000">
                <a:moveTo>
                  <a:pt x="0" y="0"/>
                </a:moveTo>
                <a:lnTo>
                  <a:pt x="24384000" y="0"/>
                </a:lnTo>
                <a:lnTo>
                  <a:pt x="24384000" y="289560"/>
                </a:lnTo>
                <a:lnTo>
                  <a:pt x="0" y="289560"/>
                </a:lnTo>
                <a:close/>
              </a:path>
            </a:pathLst>
          </a:custGeom>
          <a:solidFill>
            <a:srgbClr val="2B4560"/>
          </a:solidFill>
          <a:ln>
            <a:noFill/>
          </a:ln>
        </p:spPr>
      </p:sp>
      <p:grpSp>
        <p:nvGrpSpPr>
          <p:cNvPr id="338" name="Google Shape;338;p25"/>
          <p:cNvGrpSpPr/>
          <p:nvPr/>
        </p:nvGrpSpPr>
        <p:grpSpPr>
          <a:xfrm>
            <a:off x="196500" y="18413"/>
            <a:ext cx="17653275" cy="1219725"/>
            <a:chOff x="0" y="-19050"/>
            <a:chExt cx="23537700" cy="1626300"/>
          </a:xfrm>
        </p:grpSpPr>
        <p:sp>
          <p:nvSpPr>
            <p:cNvPr id="339" name="Google Shape;339;p25"/>
            <p:cNvSpPr/>
            <p:nvPr/>
          </p:nvSpPr>
          <p:spPr>
            <a:xfrm>
              <a:off x="0" y="0"/>
              <a:ext cx="23537601" cy="1607200"/>
            </a:xfrm>
            <a:custGeom>
              <a:rect b="b" l="l" r="r" t="t"/>
              <a:pathLst>
                <a:path extrusionOk="0" h="1607200" w="23537601">
                  <a:moveTo>
                    <a:pt x="0" y="0"/>
                  </a:moveTo>
                  <a:lnTo>
                    <a:pt x="23537601" y="0"/>
                  </a:lnTo>
                  <a:lnTo>
                    <a:pt x="23537601" y="1607200"/>
                  </a:lnTo>
                  <a:lnTo>
                    <a:pt x="0" y="1607200"/>
                  </a:lnTo>
                  <a:close/>
                </a:path>
              </a:pathLst>
            </a:custGeom>
            <a:solidFill>
              <a:srgbClr val="000000">
                <a:alpha val="0"/>
              </a:srgbClr>
            </a:solidFill>
            <a:ln>
              <a:noFill/>
            </a:ln>
          </p:spPr>
        </p:sp>
        <p:sp>
          <p:nvSpPr>
            <p:cNvPr id="340" name="Google Shape;340;p25"/>
            <p:cNvSpPr txBox="1"/>
            <p:nvPr/>
          </p:nvSpPr>
          <p:spPr>
            <a:xfrm>
              <a:off x="0" y="-19050"/>
              <a:ext cx="23537700" cy="1626300"/>
            </a:xfrm>
            <a:prstGeom prst="rect">
              <a:avLst/>
            </a:prstGeom>
            <a:noFill/>
            <a:ln>
              <a:noFill/>
            </a:ln>
          </p:spPr>
          <p:txBody>
            <a:bodyPr anchorCtr="0" anchor="ctr" bIns="0" lIns="0" spcFirstLastPara="1" rIns="0" wrap="square" tIns="0">
              <a:noAutofit/>
            </a:bodyPr>
            <a:lstStyle/>
            <a:p>
              <a:pPr indent="0" lvl="0" marL="0" rtl="0" algn="l">
                <a:lnSpc>
                  <a:spcPct val="120007"/>
                </a:lnSpc>
                <a:spcBef>
                  <a:spcPts val="0"/>
                </a:spcBef>
                <a:spcAft>
                  <a:spcPts val="0"/>
                </a:spcAft>
                <a:buNone/>
              </a:pPr>
              <a:r>
                <a:rPr lang="en-US" sz="2799">
                  <a:solidFill>
                    <a:srgbClr val="E1E7E0"/>
                  </a:solidFill>
                  <a:latin typeface="Roboto"/>
                  <a:ea typeface="Roboto"/>
                  <a:cs typeface="Roboto"/>
                  <a:sym typeface="Roboto"/>
                </a:rPr>
                <a:t>Challenges and Next Steps</a:t>
              </a:r>
              <a:endParaRPr sz="2799">
                <a:solidFill>
                  <a:srgbClr val="E1E7E0"/>
                </a:solidFill>
                <a:latin typeface="Roboto"/>
                <a:ea typeface="Roboto"/>
                <a:cs typeface="Roboto"/>
                <a:sym typeface="Roboto"/>
              </a:endParaRPr>
            </a:p>
          </p:txBody>
        </p:sp>
      </p:grpSp>
      <p:sp>
        <p:nvSpPr>
          <p:cNvPr id="341" name="Google Shape;341;p25"/>
          <p:cNvSpPr txBox="1"/>
          <p:nvPr/>
        </p:nvSpPr>
        <p:spPr>
          <a:xfrm>
            <a:off x="11998798" y="6689267"/>
            <a:ext cx="3282300" cy="477000"/>
          </a:xfrm>
          <a:prstGeom prst="rect">
            <a:avLst/>
          </a:prstGeom>
          <a:noFill/>
          <a:ln>
            <a:noFill/>
          </a:ln>
        </p:spPr>
        <p:txBody>
          <a:bodyPr anchorCtr="0" anchor="t" bIns="0" lIns="0" spcFirstLastPara="1" rIns="0" wrap="square" tIns="0">
            <a:spAutoFit/>
          </a:bodyPr>
          <a:lstStyle/>
          <a:p>
            <a:pPr indent="0" lvl="0" marL="0" marR="0" rtl="0" algn="ctr">
              <a:lnSpc>
                <a:spcPct val="103001"/>
              </a:lnSpc>
              <a:spcBef>
                <a:spcPts val="0"/>
              </a:spcBef>
              <a:spcAft>
                <a:spcPts val="0"/>
              </a:spcAft>
              <a:buNone/>
            </a:pPr>
            <a:r>
              <a:rPr b="0" i="0" lang="en-US" sz="3099" u="none" cap="none" strike="noStrike">
                <a:solidFill>
                  <a:srgbClr val="E1E7E0"/>
                </a:solidFill>
                <a:latin typeface="Roboto"/>
                <a:ea typeface="Roboto"/>
                <a:cs typeface="Roboto"/>
                <a:sym typeface="Roboto"/>
              </a:rPr>
              <a:t>ginyard</a:t>
            </a:r>
            <a:endParaRPr/>
          </a:p>
        </p:txBody>
      </p:sp>
      <p:sp>
        <p:nvSpPr>
          <p:cNvPr id="342" name="Google Shape;342;p25"/>
          <p:cNvSpPr txBox="1"/>
          <p:nvPr/>
        </p:nvSpPr>
        <p:spPr>
          <a:xfrm>
            <a:off x="8630675" y="2410200"/>
            <a:ext cx="7974600" cy="7233900"/>
          </a:xfrm>
          <a:prstGeom prst="rect">
            <a:avLst/>
          </a:prstGeom>
          <a:noFill/>
          <a:ln>
            <a:noFill/>
          </a:ln>
        </p:spPr>
        <p:txBody>
          <a:bodyPr anchorCtr="0" anchor="t" bIns="91425" lIns="91425" spcFirstLastPara="1" rIns="91425" wrap="square" tIns="91425">
            <a:noAutofit/>
          </a:bodyPr>
          <a:lstStyle/>
          <a:p>
            <a:pPr indent="0" lvl="0" marL="0" rtl="0" algn="l">
              <a:lnSpc>
                <a:spcPct val="137961"/>
              </a:lnSpc>
              <a:spcBef>
                <a:spcPts val="0"/>
              </a:spcBef>
              <a:spcAft>
                <a:spcPts val="0"/>
              </a:spcAft>
              <a:buNone/>
            </a:pPr>
            <a:r>
              <a:rPr b="1" lang="en-US" sz="2600">
                <a:solidFill>
                  <a:srgbClr val="2B4560"/>
                </a:solidFill>
                <a:latin typeface="Roboto"/>
                <a:ea typeface="Roboto"/>
                <a:cs typeface="Roboto"/>
                <a:sym typeface="Roboto"/>
              </a:rPr>
              <a:t>🚀 </a:t>
            </a:r>
            <a:r>
              <a:rPr b="1" lang="en-US" sz="3200">
                <a:solidFill>
                  <a:srgbClr val="2B4560"/>
                </a:solidFill>
                <a:latin typeface="Roboto"/>
                <a:ea typeface="Roboto"/>
                <a:cs typeface="Roboto"/>
                <a:sym typeface="Roboto"/>
              </a:rPr>
              <a:t>Next Steps: </a:t>
            </a:r>
            <a:endParaRPr sz="3200">
              <a:solidFill>
                <a:srgbClr val="2B4560"/>
              </a:solidFill>
              <a:latin typeface="Roboto"/>
              <a:ea typeface="Roboto"/>
              <a:cs typeface="Roboto"/>
              <a:sym typeface="Roboto"/>
            </a:endParaRPr>
          </a:p>
          <a:p>
            <a:pPr indent="0" lvl="0" marL="0" rtl="0" algn="l">
              <a:lnSpc>
                <a:spcPct val="148576"/>
              </a:lnSpc>
              <a:spcBef>
                <a:spcPts val="0"/>
              </a:spcBef>
              <a:spcAft>
                <a:spcPts val="0"/>
              </a:spcAft>
              <a:buNone/>
            </a:pPr>
            <a:r>
              <a:t/>
            </a:r>
            <a:endParaRPr b="1" sz="2600">
              <a:solidFill>
                <a:srgbClr val="2B4560"/>
              </a:solidFill>
              <a:latin typeface="Roboto"/>
              <a:ea typeface="Roboto"/>
              <a:cs typeface="Roboto"/>
              <a:sym typeface="Roboto"/>
            </a:endParaRPr>
          </a:p>
          <a:p>
            <a:pPr indent="-433705" lvl="1" marL="848360" rtl="0" algn="l">
              <a:lnSpc>
                <a:spcPct val="150000"/>
              </a:lnSpc>
              <a:spcBef>
                <a:spcPts val="0"/>
              </a:spcBef>
              <a:spcAft>
                <a:spcPts val="0"/>
              </a:spcAft>
              <a:buClr>
                <a:srgbClr val="2B4560"/>
              </a:buClr>
              <a:buSzPts val="2350"/>
              <a:buFont typeface="Roboto"/>
              <a:buChar char="○"/>
            </a:pPr>
            <a:r>
              <a:rPr lang="en-US" sz="2350">
                <a:solidFill>
                  <a:srgbClr val="2B4560"/>
                </a:solidFill>
                <a:latin typeface="Roboto"/>
                <a:ea typeface="Roboto"/>
                <a:cs typeface="Roboto"/>
                <a:sym typeface="Roboto"/>
              </a:rPr>
              <a:t>Fine-tune </a:t>
            </a:r>
            <a:r>
              <a:rPr lang="en-US" sz="2350">
                <a:solidFill>
                  <a:srgbClr val="2B4560"/>
                </a:solidFill>
                <a:latin typeface="Roboto"/>
                <a:ea typeface="Roboto"/>
                <a:cs typeface="Roboto"/>
                <a:sym typeface="Roboto"/>
              </a:rPr>
              <a:t>smaller </a:t>
            </a:r>
            <a:r>
              <a:rPr lang="en-US" sz="2350">
                <a:solidFill>
                  <a:srgbClr val="2B4560"/>
                </a:solidFill>
                <a:latin typeface="Roboto"/>
                <a:ea typeface="Roboto"/>
                <a:cs typeface="Roboto"/>
                <a:sym typeface="Roboto"/>
              </a:rPr>
              <a:t>LLM</a:t>
            </a:r>
            <a:endParaRPr sz="2350">
              <a:solidFill>
                <a:srgbClr val="2B4560"/>
              </a:solidFill>
              <a:latin typeface="Roboto"/>
              <a:ea typeface="Roboto"/>
              <a:cs typeface="Roboto"/>
              <a:sym typeface="Roboto"/>
            </a:endParaRPr>
          </a:p>
          <a:p>
            <a:pPr indent="-433705" lvl="1" marL="848360" rtl="0" algn="l">
              <a:lnSpc>
                <a:spcPct val="150000"/>
              </a:lnSpc>
              <a:spcBef>
                <a:spcPts val="0"/>
              </a:spcBef>
              <a:spcAft>
                <a:spcPts val="0"/>
              </a:spcAft>
              <a:buClr>
                <a:srgbClr val="2B4560"/>
              </a:buClr>
              <a:buSzPts val="2350"/>
              <a:buFont typeface="Roboto"/>
              <a:buChar char="○"/>
            </a:pPr>
            <a:r>
              <a:rPr lang="en-US" sz="2350">
                <a:solidFill>
                  <a:srgbClr val="2B4560"/>
                </a:solidFill>
                <a:latin typeface="Roboto"/>
                <a:ea typeface="Roboto"/>
                <a:cs typeface="Roboto"/>
                <a:sym typeface="Roboto"/>
              </a:rPr>
              <a:t>Training corpus: </a:t>
            </a:r>
            <a:endParaRPr sz="2350">
              <a:solidFill>
                <a:srgbClr val="2B4560"/>
              </a:solidFill>
              <a:latin typeface="Roboto"/>
              <a:ea typeface="Roboto"/>
              <a:cs typeface="Roboto"/>
              <a:sym typeface="Roboto"/>
            </a:endParaRPr>
          </a:p>
          <a:p>
            <a:pPr indent="-377825" lvl="2" marL="1371600" rtl="0" algn="l">
              <a:lnSpc>
                <a:spcPct val="150000"/>
              </a:lnSpc>
              <a:spcBef>
                <a:spcPts val="0"/>
              </a:spcBef>
              <a:spcAft>
                <a:spcPts val="0"/>
              </a:spcAft>
              <a:buClr>
                <a:srgbClr val="2B4560"/>
              </a:buClr>
              <a:buSzPts val="2350"/>
              <a:buFont typeface="Roboto"/>
              <a:buChar char="■"/>
            </a:pPr>
            <a:r>
              <a:rPr lang="en-US" sz="2350">
                <a:solidFill>
                  <a:srgbClr val="2B4560"/>
                </a:solidFill>
                <a:latin typeface="Roboto"/>
                <a:ea typeface="Roboto"/>
                <a:cs typeface="Roboto"/>
                <a:sym typeface="Roboto"/>
              </a:rPr>
              <a:t>non-medical queries</a:t>
            </a:r>
            <a:endParaRPr sz="2350">
              <a:solidFill>
                <a:srgbClr val="2B4560"/>
              </a:solidFill>
              <a:latin typeface="Roboto"/>
              <a:ea typeface="Roboto"/>
              <a:cs typeface="Roboto"/>
              <a:sym typeface="Roboto"/>
            </a:endParaRPr>
          </a:p>
          <a:p>
            <a:pPr indent="-377825" lvl="2" marL="1371600" rtl="0" algn="l">
              <a:lnSpc>
                <a:spcPct val="150000"/>
              </a:lnSpc>
              <a:spcBef>
                <a:spcPts val="0"/>
              </a:spcBef>
              <a:spcAft>
                <a:spcPts val="0"/>
              </a:spcAft>
              <a:buClr>
                <a:srgbClr val="2B4560"/>
              </a:buClr>
              <a:buSzPts val="2350"/>
              <a:buFont typeface="Roboto"/>
              <a:buChar char="■"/>
            </a:pPr>
            <a:r>
              <a:rPr lang="en-US" sz="2350">
                <a:solidFill>
                  <a:srgbClr val="2B4560"/>
                </a:solidFill>
                <a:latin typeface="Roboto"/>
                <a:ea typeface="Roboto"/>
                <a:cs typeface="Roboto"/>
                <a:sym typeface="Roboto"/>
              </a:rPr>
              <a:t>medical in-db queries</a:t>
            </a:r>
            <a:endParaRPr sz="2350">
              <a:solidFill>
                <a:srgbClr val="2B4560"/>
              </a:solidFill>
              <a:latin typeface="Roboto"/>
              <a:ea typeface="Roboto"/>
              <a:cs typeface="Roboto"/>
              <a:sym typeface="Roboto"/>
            </a:endParaRPr>
          </a:p>
          <a:p>
            <a:pPr indent="-377825" lvl="2" marL="1371600" rtl="0" algn="l">
              <a:lnSpc>
                <a:spcPct val="150000"/>
              </a:lnSpc>
              <a:spcBef>
                <a:spcPts val="0"/>
              </a:spcBef>
              <a:spcAft>
                <a:spcPts val="0"/>
              </a:spcAft>
              <a:buClr>
                <a:srgbClr val="2B4560"/>
              </a:buClr>
              <a:buSzPts val="2350"/>
              <a:buFont typeface="Roboto"/>
              <a:buChar char="■"/>
            </a:pPr>
            <a:r>
              <a:rPr lang="en-US" sz="2350">
                <a:solidFill>
                  <a:srgbClr val="2B4560"/>
                </a:solidFill>
                <a:latin typeface="Roboto"/>
                <a:ea typeface="Roboto"/>
                <a:cs typeface="Roboto"/>
                <a:sym typeface="Roboto"/>
              </a:rPr>
              <a:t>medical out-of-db queries</a:t>
            </a:r>
            <a:endParaRPr sz="2350">
              <a:solidFill>
                <a:srgbClr val="2B4560"/>
              </a:solidFill>
              <a:latin typeface="Roboto"/>
              <a:ea typeface="Roboto"/>
              <a:cs typeface="Roboto"/>
              <a:sym typeface="Roboto"/>
            </a:endParaRPr>
          </a:p>
          <a:p>
            <a:pPr indent="-433705" lvl="1" marL="848360" rtl="0" algn="l">
              <a:lnSpc>
                <a:spcPct val="150000"/>
              </a:lnSpc>
              <a:spcBef>
                <a:spcPts val="0"/>
              </a:spcBef>
              <a:spcAft>
                <a:spcPts val="0"/>
              </a:spcAft>
              <a:buClr>
                <a:srgbClr val="2B4560"/>
              </a:buClr>
              <a:buSzPts val="2350"/>
              <a:buFont typeface="Roboto"/>
              <a:buChar char="○"/>
            </a:pPr>
            <a:r>
              <a:rPr lang="en-US" sz="2350">
                <a:solidFill>
                  <a:srgbClr val="2B4560"/>
                </a:solidFill>
                <a:latin typeface="Roboto"/>
                <a:ea typeface="Roboto"/>
                <a:cs typeface="Roboto"/>
                <a:sym typeface="Roboto"/>
              </a:rPr>
              <a:t>QureAI: Fine-tuned local LLM (+ RAG)</a:t>
            </a:r>
            <a:endParaRPr sz="2350">
              <a:solidFill>
                <a:srgbClr val="2B4560"/>
              </a:solidFill>
              <a:latin typeface="Roboto"/>
              <a:ea typeface="Roboto"/>
              <a:cs typeface="Roboto"/>
              <a:sym typeface="Roboto"/>
            </a:endParaRPr>
          </a:p>
          <a:p>
            <a:pPr indent="-424180" lvl="1" marL="848360" rtl="0" algn="l">
              <a:lnSpc>
                <a:spcPct val="138000"/>
              </a:lnSpc>
              <a:spcBef>
                <a:spcPts val="0"/>
              </a:spcBef>
              <a:spcAft>
                <a:spcPts val="0"/>
              </a:spcAft>
              <a:buNone/>
            </a:pPr>
            <a:r>
              <a:t/>
            </a:r>
            <a:endParaRPr sz="3200">
              <a:solidFill>
                <a:srgbClr val="2B4560"/>
              </a:solidFill>
              <a:latin typeface="Roboto"/>
              <a:ea typeface="Roboto"/>
              <a:cs typeface="Roboto"/>
              <a:sym typeface="Roboto"/>
            </a:endParaRPr>
          </a:p>
        </p:txBody>
      </p:sp>
      <p:pic>
        <p:nvPicPr>
          <p:cNvPr id="343" name="Google Shape;343;p25"/>
          <p:cNvPicPr preferRelativeResize="0"/>
          <p:nvPr/>
        </p:nvPicPr>
        <p:blipFill rotWithShape="1">
          <a:blip r:embed="rId3">
            <a:alphaModFix amt="73000"/>
          </a:blip>
          <a:srcRect b="35815" l="0" r="0" t="35052"/>
          <a:stretch/>
        </p:blipFill>
        <p:spPr>
          <a:xfrm>
            <a:off x="9439050" y="7482350"/>
            <a:ext cx="5804400" cy="1507800"/>
          </a:xfrm>
          <a:prstGeom prst="rect">
            <a:avLst/>
          </a:prstGeom>
          <a:noFill/>
          <a:ln>
            <a:noFill/>
          </a:ln>
        </p:spPr>
      </p:pic>
      <p:sp>
        <p:nvSpPr>
          <p:cNvPr id="344" name="Google Shape;344;p25"/>
          <p:cNvSpPr txBox="1"/>
          <p:nvPr>
            <p:ph idx="12" type="sldNum"/>
          </p:nvPr>
        </p:nvSpPr>
        <p:spPr>
          <a:xfrm>
            <a:off x="15827050" y="97362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2300">
                <a:solidFill>
                  <a:srgbClr val="2F6D80"/>
                </a:solidFill>
                <a:latin typeface="Roboto"/>
                <a:ea typeface="Roboto"/>
                <a:cs typeface="Roboto"/>
                <a:sym typeface="Roboto"/>
              </a:rPr>
              <a:t>‹#›</a:t>
            </a:fld>
            <a:r>
              <a:rPr lang="en-US" sz="2300">
                <a:solidFill>
                  <a:srgbClr val="2F6D80"/>
                </a:solidFill>
                <a:latin typeface="Roboto"/>
                <a:ea typeface="Roboto"/>
                <a:cs typeface="Roboto"/>
                <a:sym typeface="Roboto"/>
              </a:rPr>
              <a:t>/15</a:t>
            </a:r>
            <a:endParaRPr sz="2300">
              <a:solidFill>
                <a:srgbClr val="2F6D80"/>
              </a:solidFill>
              <a:latin typeface="Roboto"/>
              <a:ea typeface="Roboto"/>
              <a:cs typeface="Roboto"/>
              <a:sym typeface="Roboto"/>
            </a:endParaRPr>
          </a:p>
        </p:txBody>
      </p:sp>
      <p:sp>
        <p:nvSpPr>
          <p:cNvPr id="345" name="Google Shape;345;p25"/>
          <p:cNvSpPr txBox="1"/>
          <p:nvPr/>
        </p:nvSpPr>
        <p:spPr>
          <a:xfrm>
            <a:off x="1039900" y="2410202"/>
            <a:ext cx="8845200" cy="3792600"/>
          </a:xfrm>
          <a:prstGeom prst="rect">
            <a:avLst/>
          </a:prstGeom>
          <a:noFill/>
          <a:ln>
            <a:noFill/>
          </a:ln>
        </p:spPr>
        <p:txBody>
          <a:bodyPr anchorCtr="0" anchor="t" bIns="91425" lIns="91425" spcFirstLastPara="1" rIns="91425" wrap="square" tIns="91425">
            <a:spAutoFit/>
          </a:bodyPr>
          <a:lstStyle/>
          <a:p>
            <a:pPr indent="0" lvl="0" marL="0" rtl="0" algn="l">
              <a:lnSpc>
                <a:spcPct val="137961"/>
              </a:lnSpc>
              <a:spcBef>
                <a:spcPts val="0"/>
              </a:spcBef>
              <a:spcAft>
                <a:spcPts val="0"/>
              </a:spcAft>
              <a:buNone/>
            </a:pPr>
            <a:r>
              <a:rPr b="1" lang="en-US" sz="2600">
                <a:solidFill>
                  <a:srgbClr val="2B4560"/>
                </a:solidFill>
                <a:latin typeface="Roboto"/>
                <a:ea typeface="Roboto"/>
                <a:cs typeface="Roboto"/>
                <a:sym typeface="Roboto"/>
              </a:rPr>
              <a:t>🔍 </a:t>
            </a:r>
            <a:r>
              <a:rPr b="1" lang="en-US" sz="3200">
                <a:solidFill>
                  <a:srgbClr val="2B4560"/>
                </a:solidFill>
                <a:latin typeface="Roboto"/>
                <a:ea typeface="Roboto"/>
                <a:cs typeface="Roboto"/>
                <a:sym typeface="Roboto"/>
              </a:rPr>
              <a:t>Challenges</a:t>
            </a:r>
            <a:endParaRPr b="1" sz="3200">
              <a:solidFill>
                <a:srgbClr val="2B4560"/>
              </a:solidFill>
              <a:latin typeface="Roboto"/>
              <a:ea typeface="Roboto"/>
              <a:cs typeface="Roboto"/>
              <a:sym typeface="Roboto"/>
            </a:endParaRPr>
          </a:p>
          <a:p>
            <a:pPr indent="0" lvl="0" marL="0" rtl="0" algn="l">
              <a:lnSpc>
                <a:spcPct val="150000"/>
              </a:lnSpc>
              <a:spcBef>
                <a:spcPts val="0"/>
              </a:spcBef>
              <a:spcAft>
                <a:spcPts val="0"/>
              </a:spcAft>
              <a:buNone/>
            </a:pPr>
            <a:r>
              <a:t/>
            </a:r>
            <a:endParaRPr b="1" sz="2350">
              <a:solidFill>
                <a:srgbClr val="2B4560"/>
              </a:solidFill>
              <a:latin typeface="Roboto"/>
              <a:ea typeface="Roboto"/>
              <a:cs typeface="Roboto"/>
              <a:sym typeface="Roboto"/>
            </a:endParaRPr>
          </a:p>
          <a:p>
            <a:pPr indent="-433705" lvl="1" marL="848360" rtl="0" algn="l">
              <a:lnSpc>
                <a:spcPct val="150000"/>
              </a:lnSpc>
              <a:spcBef>
                <a:spcPts val="0"/>
              </a:spcBef>
              <a:spcAft>
                <a:spcPts val="0"/>
              </a:spcAft>
              <a:buClr>
                <a:srgbClr val="2B4560"/>
              </a:buClr>
              <a:buSzPts val="2350"/>
              <a:buFont typeface="Roboto"/>
              <a:buChar char="○"/>
            </a:pPr>
            <a:r>
              <a:rPr lang="en-US" sz="2350">
                <a:solidFill>
                  <a:srgbClr val="2B4560"/>
                </a:solidFill>
                <a:latin typeface="Roboto"/>
                <a:ea typeface="Roboto"/>
                <a:cs typeface="Roboto"/>
                <a:sym typeface="Roboto"/>
              </a:rPr>
              <a:t>High technical setup: Llama3-8b</a:t>
            </a:r>
            <a:endParaRPr sz="2350">
              <a:solidFill>
                <a:srgbClr val="2B4560"/>
              </a:solidFill>
              <a:latin typeface="Roboto"/>
              <a:ea typeface="Roboto"/>
              <a:cs typeface="Roboto"/>
              <a:sym typeface="Roboto"/>
            </a:endParaRPr>
          </a:p>
          <a:p>
            <a:pPr indent="-433705" lvl="1" marL="848360" rtl="0" algn="l">
              <a:lnSpc>
                <a:spcPct val="150000"/>
              </a:lnSpc>
              <a:spcBef>
                <a:spcPts val="0"/>
              </a:spcBef>
              <a:spcAft>
                <a:spcPts val="0"/>
              </a:spcAft>
              <a:buClr>
                <a:srgbClr val="2B4560"/>
              </a:buClr>
              <a:buSzPts val="2350"/>
              <a:buFont typeface="Roboto"/>
              <a:buChar char="○"/>
            </a:pPr>
            <a:r>
              <a:rPr lang="en-US" sz="2350">
                <a:solidFill>
                  <a:srgbClr val="2B4560"/>
                </a:solidFill>
                <a:latin typeface="Roboto"/>
                <a:ea typeface="Roboto"/>
                <a:cs typeface="Roboto"/>
                <a:sym typeface="Roboto"/>
              </a:rPr>
              <a:t>Latency</a:t>
            </a:r>
            <a:endParaRPr sz="2350">
              <a:solidFill>
                <a:srgbClr val="2B4560"/>
              </a:solidFill>
              <a:latin typeface="Roboto"/>
              <a:ea typeface="Roboto"/>
              <a:cs typeface="Roboto"/>
              <a:sym typeface="Roboto"/>
            </a:endParaRPr>
          </a:p>
          <a:p>
            <a:pPr indent="-433705" lvl="1" marL="848360" rtl="0" algn="l">
              <a:lnSpc>
                <a:spcPct val="150000"/>
              </a:lnSpc>
              <a:spcBef>
                <a:spcPts val="0"/>
              </a:spcBef>
              <a:spcAft>
                <a:spcPts val="0"/>
              </a:spcAft>
              <a:buClr>
                <a:srgbClr val="2B4560"/>
              </a:buClr>
              <a:buSzPts val="2350"/>
              <a:buFont typeface="Roboto"/>
              <a:buChar char="○"/>
            </a:pPr>
            <a:r>
              <a:rPr lang="en-US" sz="2350">
                <a:solidFill>
                  <a:srgbClr val="2B4560"/>
                </a:solidFill>
                <a:latin typeface="Roboto"/>
                <a:ea typeface="Roboto"/>
                <a:cs typeface="Roboto"/>
                <a:sym typeface="Roboto"/>
              </a:rPr>
              <a:t>Control over LLM responses</a:t>
            </a:r>
            <a:endParaRPr sz="2350">
              <a:solidFill>
                <a:srgbClr val="2B4560"/>
              </a:solidFill>
              <a:latin typeface="Roboto"/>
              <a:ea typeface="Roboto"/>
              <a:cs typeface="Roboto"/>
              <a:sym typeface="Roboto"/>
            </a:endParaRPr>
          </a:p>
          <a:p>
            <a:pPr indent="457200" lvl="0" marL="914400" rtl="0" algn="l">
              <a:lnSpc>
                <a:spcPct val="150000"/>
              </a:lnSpc>
              <a:spcBef>
                <a:spcPts val="0"/>
              </a:spcBef>
              <a:spcAft>
                <a:spcPts val="0"/>
              </a:spcAft>
              <a:buNone/>
            </a:pPr>
            <a:r>
              <a:rPr lang="en-US" sz="2350">
                <a:solidFill>
                  <a:srgbClr val="2B4560"/>
                </a:solidFill>
                <a:latin typeface="Roboto"/>
                <a:ea typeface="Roboto"/>
                <a:cs typeface="Roboto"/>
                <a:sym typeface="Roboto"/>
              </a:rPr>
              <a:t>(non-medical and out-of-db queries)</a:t>
            </a:r>
            <a:endParaRPr sz="2350">
              <a:solidFill>
                <a:srgbClr val="2B4560"/>
              </a:solidFill>
              <a:latin typeface="Roboto"/>
              <a:ea typeface="Roboto"/>
              <a:cs typeface="Roboto"/>
              <a:sym typeface="Roboto"/>
            </a:endParaRPr>
          </a:p>
          <a:p>
            <a:pPr indent="-424180" lvl="1" marL="848360" rtl="0" algn="l">
              <a:lnSpc>
                <a:spcPct val="180000"/>
              </a:lnSpc>
              <a:spcBef>
                <a:spcPts val="0"/>
              </a:spcBef>
              <a:spcAft>
                <a:spcPts val="0"/>
              </a:spcAft>
              <a:buNone/>
            </a:pPr>
            <a:r>
              <a:t/>
            </a:r>
            <a:endParaRPr>
              <a:solidFill>
                <a:srgbClr val="2B4560"/>
              </a:solidFill>
              <a:latin typeface="Roboto"/>
              <a:ea typeface="Roboto"/>
              <a:cs typeface="Roboto"/>
              <a:sym typeface="Roboto"/>
            </a:endParaRPr>
          </a:p>
        </p:txBody>
      </p:sp>
      <p:pic>
        <p:nvPicPr>
          <p:cNvPr id="346" name="Google Shape;346;p25" title="Screenshot 2025-07-24 at 09.59.22.png"/>
          <p:cNvPicPr preferRelativeResize="0"/>
          <p:nvPr/>
        </p:nvPicPr>
        <p:blipFill>
          <a:blip r:embed="rId4">
            <a:alphaModFix/>
          </a:blip>
          <a:stretch>
            <a:fillRect/>
          </a:stretch>
        </p:blipFill>
        <p:spPr>
          <a:xfrm>
            <a:off x="16993725" y="18425"/>
            <a:ext cx="1294274" cy="12942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6D80"/>
        </a:solidFill>
      </p:bgPr>
    </p:bg>
    <p:spTree>
      <p:nvGrpSpPr>
        <p:cNvPr id="350" name="Shape 350"/>
        <p:cNvGrpSpPr/>
        <p:nvPr/>
      </p:nvGrpSpPr>
      <p:grpSpPr>
        <a:xfrm>
          <a:off x="0" y="0"/>
          <a:ext cx="0" cy="0"/>
          <a:chOff x="0" y="0"/>
          <a:chExt cx="0" cy="0"/>
        </a:xfrm>
      </p:grpSpPr>
      <p:sp>
        <p:nvSpPr>
          <p:cNvPr id="351" name="Google Shape;351;p26"/>
          <p:cNvSpPr/>
          <p:nvPr/>
        </p:nvSpPr>
        <p:spPr>
          <a:xfrm rot="10800000">
            <a:off x="0" y="1312731"/>
            <a:ext cx="18288000" cy="8974169"/>
          </a:xfrm>
          <a:custGeom>
            <a:rect b="b" l="l" r="r" t="t"/>
            <a:pathLst>
              <a:path extrusionOk="0" h="11965559" w="24384000">
                <a:moveTo>
                  <a:pt x="24384000" y="0"/>
                </a:moveTo>
                <a:lnTo>
                  <a:pt x="0" y="0"/>
                </a:lnTo>
                <a:lnTo>
                  <a:pt x="0" y="11965559"/>
                </a:lnTo>
                <a:lnTo>
                  <a:pt x="24384000" y="11965559"/>
                </a:lnTo>
                <a:close/>
              </a:path>
            </a:pathLst>
          </a:custGeom>
          <a:solidFill>
            <a:srgbClr val="E1E7E0"/>
          </a:solidFill>
          <a:ln>
            <a:noFill/>
          </a:ln>
        </p:spPr>
      </p:sp>
      <p:sp>
        <p:nvSpPr>
          <p:cNvPr id="352" name="Google Shape;352;p26"/>
          <p:cNvSpPr/>
          <p:nvPr/>
        </p:nvSpPr>
        <p:spPr>
          <a:xfrm>
            <a:off x="0" y="1312700"/>
            <a:ext cx="18288000" cy="217170"/>
          </a:xfrm>
          <a:custGeom>
            <a:rect b="b" l="l" r="r" t="t"/>
            <a:pathLst>
              <a:path extrusionOk="0" h="289560" w="24384000">
                <a:moveTo>
                  <a:pt x="0" y="0"/>
                </a:moveTo>
                <a:lnTo>
                  <a:pt x="24384000" y="0"/>
                </a:lnTo>
                <a:lnTo>
                  <a:pt x="24384000" y="289560"/>
                </a:lnTo>
                <a:lnTo>
                  <a:pt x="0" y="289560"/>
                </a:lnTo>
                <a:close/>
              </a:path>
            </a:pathLst>
          </a:custGeom>
          <a:solidFill>
            <a:srgbClr val="2B4560"/>
          </a:solidFill>
          <a:ln>
            <a:noFill/>
          </a:ln>
        </p:spPr>
      </p:sp>
      <p:grpSp>
        <p:nvGrpSpPr>
          <p:cNvPr id="353" name="Google Shape;353;p26"/>
          <p:cNvGrpSpPr/>
          <p:nvPr/>
        </p:nvGrpSpPr>
        <p:grpSpPr>
          <a:xfrm>
            <a:off x="196500" y="18413"/>
            <a:ext cx="17653201" cy="1219688"/>
            <a:chOff x="0" y="-19050"/>
            <a:chExt cx="23537601" cy="1626250"/>
          </a:xfrm>
        </p:grpSpPr>
        <p:sp>
          <p:nvSpPr>
            <p:cNvPr id="354" name="Google Shape;354;p26"/>
            <p:cNvSpPr/>
            <p:nvPr/>
          </p:nvSpPr>
          <p:spPr>
            <a:xfrm>
              <a:off x="0" y="0"/>
              <a:ext cx="23537601" cy="1607200"/>
            </a:xfrm>
            <a:custGeom>
              <a:rect b="b" l="l" r="r" t="t"/>
              <a:pathLst>
                <a:path extrusionOk="0" h="1607200" w="23537601">
                  <a:moveTo>
                    <a:pt x="0" y="0"/>
                  </a:moveTo>
                  <a:lnTo>
                    <a:pt x="23537601" y="0"/>
                  </a:lnTo>
                  <a:lnTo>
                    <a:pt x="23537601" y="1607200"/>
                  </a:lnTo>
                  <a:lnTo>
                    <a:pt x="0" y="1607200"/>
                  </a:lnTo>
                  <a:close/>
                </a:path>
              </a:pathLst>
            </a:custGeom>
            <a:solidFill>
              <a:srgbClr val="000000">
                <a:alpha val="0"/>
              </a:srgbClr>
            </a:solidFill>
            <a:ln>
              <a:noFill/>
            </a:ln>
          </p:spPr>
        </p:sp>
        <p:sp>
          <p:nvSpPr>
            <p:cNvPr id="355" name="Google Shape;355;p26"/>
            <p:cNvSpPr txBox="1"/>
            <p:nvPr/>
          </p:nvSpPr>
          <p:spPr>
            <a:xfrm>
              <a:off x="0" y="-19050"/>
              <a:ext cx="23537600" cy="1626250"/>
            </a:xfrm>
            <a:prstGeom prst="rect">
              <a:avLst/>
            </a:prstGeom>
            <a:noFill/>
            <a:ln>
              <a:noFill/>
            </a:ln>
          </p:spPr>
          <p:txBody>
            <a:bodyPr anchorCtr="0" anchor="ctr" bIns="0" lIns="0" spcFirstLastPara="1" rIns="0" wrap="square" tIns="0">
              <a:noAutofit/>
            </a:bodyPr>
            <a:lstStyle/>
            <a:p>
              <a:pPr indent="0" lvl="0" marL="0" marR="0" rtl="0" algn="l">
                <a:lnSpc>
                  <a:spcPct val="120007"/>
                </a:lnSpc>
                <a:spcBef>
                  <a:spcPts val="0"/>
                </a:spcBef>
                <a:spcAft>
                  <a:spcPts val="0"/>
                </a:spcAft>
                <a:buNone/>
              </a:pPr>
              <a:r>
                <a:rPr lang="en-US" sz="2799">
                  <a:solidFill>
                    <a:srgbClr val="E1E7E0"/>
                  </a:solidFill>
                  <a:latin typeface="Roboto"/>
                  <a:ea typeface="Roboto"/>
                  <a:cs typeface="Roboto"/>
                  <a:sym typeface="Roboto"/>
                </a:rPr>
                <a:t>Product Video</a:t>
              </a:r>
              <a:endParaRPr/>
            </a:p>
          </p:txBody>
        </p:sp>
      </p:grpSp>
      <p:sp>
        <p:nvSpPr>
          <p:cNvPr id="356" name="Google Shape;356;p26"/>
          <p:cNvSpPr txBox="1"/>
          <p:nvPr/>
        </p:nvSpPr>
        <p:spPr>
          <a:xfrm>
            <a:off x="11998798" y="6689267"/>
            <a:ext cx="3282420" cy="428860"/>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0" i="0" lang="en-US" sz="3099" u="none" cap="none" strike="noStrike">
                <a:solidFill>
                  <a:srgbClr val="E1E7E0"/>
                </a:solidFill>
                <a:latin typeface="Roboto"/>
                <a:ea typeface="Roboto"/>
                <a:cs typeface="Roboto"/>
                <a:sym typeface="Roboto"/>
              </a:rPr>
              <a:t>ginyard</a:t>
            </a:r>
            <a:endParaRPr/>
          </a:p>
        </p:txBody>
      </p:sp>
      <p:sp>
        <p:nvSpPr>
          <p:cNvPr id="357" name="Google Shape;357;p26"/>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58" name="Google Shape;358;p26"/>
          <p:cNvSpPr txBox="1"/>
          <p:nvPr>
            <p:ph idx="12" type="sldNum"/>
          </p:nvPr>
        </p:nvSpPr>
        <p:spPr>
          <a:xfrm>
            <a:off x="15827050" y="97362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2300">
                <a:solidFill>
                  <a:srgbClr val="2F6D80"/>
                </a:solidFill>
                <a:latin typeface="Roboto"/>
                <a:ea typeface="Roboto"/>
                <a:cs typeface="Roboto"/>
                <a:sym typeface="Roboto"/>
              </a:rPr>
              <a:t>‹#›</a:t>
            </a:fld>
            <a:r>
              <a:rPr lang="en-US" sz="2300">
                <a:solidFill>
                  <a:srgbClr val="2F6D80"/>
                </a:solidFill>
                <a:latin typeface="Roboto"/>
                <a:ea typeface="Roboto"/>
                <a:cs typeface="Roboto"/>
                <a:sym typeface="Roboto"/>
              </a:rPr>
              <a:t>/15</a:t>
            </a:r>
            <a:endParaRPr sz="2300">
              <a:solidFill>
                <a:srgbClr val="2F6D80"/>
              </a:solidFill>
              <a:latin typeface="Roboto"/>
              <a:ea typeface="Roboto"/>
              <a:cs typeface="Roboto"/>
              <a:sym typeface="Roboto"/>
            </a:endParaRPr>
          </a:p>
        </p:txBody>
      </p:sp>
      <p:pic>
        <p:nvPicPr>
          <p:cNvPr id="359" name="Google Shape;359;p26" title="Screenshot 2025-07-24 at 09.59.22.png"/>
          <p:cNvPicPr preferRelativeResize="0"/>
          <p:nvPr/>
        </p:nvPicPr>
        <p:blipFill>
          <a:blip r:embed="rId3">
            <a:alphaModFix/>
          </a:blip>
          <a:stretch>
            <a:fillRect/>
          </a:stretch>
        </p:blipFill>
        <p:spPr>
          <a:xfrm>
            <a:off x="16993725" y="18425"/>
            <a:ext cx="1294274" cy="1294274"/>
          </a:xfrm>
          <a:prstGeom prst="rect">
            <a:avLst/>
          </a:prstGeom>
          <a:noFill/>
          <a:ln>
            <a:noFill/>
          </a:ln>
        </p:spPr>
      </p:pic>
      <p:pic>
        <p:nvPicPr>
          <p:cNvPr id="360" name="Google Shape;360;p26" title="QureAI Tutorial.mp4">
            <a:hlinkClick r:id="rId4"/>
          </p:cNvPr>
          <p:cNvPicPr preferRelativeResize="0"/>
          <p:nvPr/>
        </p:nvPicPr>
        <p:blipFill>
          <a:blip r:embed="rId5">
            <a:alphaModFix/>
          </a:blip>
          <a:stretch>
            <a:fillRect/>
          </a:stretch>
        </p:blipFill>
        <p:spPr>
          <a:xfrm>
            <a:off x="2112074" y="1802375"/>
            <a:ext cx="13822075" cy="81931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7E0"/>
        </a:solidFill>
      </p:bgPr>
    </p:bg>
    <p:spTree>
      <p:nvGrpSpPr>
        <p:cNvPr id="364" name="Shape 364"/>
        <p:cNvGrpSpPr/>
        <p:nvPr/>
      </p:nvGrpSpPr>
      <p:grpSpPr>
        <a:xfrm>
          <a:off x="0" y="0"/>
          <a:ext cx="0" cy="0"/>
          <a:chOff x="0" y="0"/>
          <a:chExt cx="0" cy="0"/>
        </a:xfrm>
      </p:grpSpPr>
      <p:sp>
        <p:nvSpPr>
          <p:cNvPr id="365" name="Google Shape;365;p27"/>
          <p:cNvSpPr/>
          <p:nvPr/>
        </p:nvSpPr>
        <p:spPr>
          <a:xfrm>
            <a:off x="845352" y="1613103"/>
            <a:ext cx="3468624" cy="3468624"/>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3">
              <a:alphaModFix/>
            </a:blip>
            <a:stretch>
              <a:fillRect b="0" l="-3769" r="-376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7"/>
          <p:cNvSpPr txBox="1"/>
          <p:nvPr/>
        </p:nvSpPr>
        <p:spPr>
          <a:xfrm>
            <a:off x="504325" y="304799"/>
            <a:ext cx="4848600" cy="708000"/>
          </a:xfrm>
          <a:prstGeom prst="rect">
            <a:avLst/>
          </a:prstGeom>
          <a:noFill/>
          <a:ln>
            <a:noFill/>
          </a:ln>
        </p:spPr>
        <p:txBody>
          <a:bodyPr anchorCtr="0" anchor="t" bIns="0" lIns="0" spcFirstLastPara="1" rIns="0" wrap="square" tIns="0">
            <a:spAutoFit/>
          </a:bodyPr>
          <a:lstStyle/>
          <a:p>
            <a:pPr indent="0" lvl="0" marL="0" marR="0" rtl="0" algn="l">
              <a:lnSpc>
                <a:spcPct val="92000"/>
              </a:lnSpc>
              <a:spcBef>
                <a:spcPts val="0"/>
              </a:spcBef>
              <a:spcAft>
                <a:spcPts val="0"/>
              </a:spcAft>
              <a:buNone/>
            </a:pPr>
            <a:r>
              <a:rPr b="0" i="0" lang="en-US" sz="5000" u="none" cap="none" strike="noStrike">
                <a:solidFill>
                  <a:srgbClr val="2B4560"/>
                </a:solidFill>
                <a:latin typeface="League Spartan"/>
                <a:ea typeface="League Spartan"/>
                <a:cs typeface="League Spartan"/>
                <a:sym typeface="League Spartan"/>
              </a:rPr>
              <a:t>Our Team</a:t>
            </a:r>
            <a:endParaRPr/>
          </a:p>
        </p:txBody>
      </p:sp>
      <p:grpSp>
        <p:nvGrpSpPr>
          <p:cNvPr id="367" name="Google Shape;367;p27"/>
          <p:cNvGrpSpPr/>
          <p:nvPr/>
        </p:nvGrpSpPr>
        <p:grpSpPr>
          <a:xfrm>
            <a:off x="557141" y="5201082"/>
            <a:ext cx="4044600" cy="1164600"/>
            <a:chOff x="0" y="-9525"/>
            <a:chExt cx="5392800" cy="1552800"/>
          </a:xfrm>
        </p:grpSpPr>
        <p:sp>
          <p:nvSpPr>
            <p:cNvPr id="368" name="Google Shape;368;p27"/>
            <p:cNvSpPr/>
            <p:nvPr/>
          </p:nvSpPr>
          <p:spPr>
            <a:xfrm>
              <a:off x="0" y="0"/>
              <a:ext cx="5392800" cy="1543200"/>
            </a:xfrm>
            <a:custGeom>
              <a:rect b="b" l="l" r="r" t="t"/>
              <a:pathLst>
                <a:path extrusionOk="0" h="1543200" w="5392800">
                  <a:moveTo>
                    <a:pt x="0" y="0"/>
                  </a:moveTo>
                  <a:lnTo>
                    <a:pt x="5392800" y="0"/>
                  </a:lnTo>
                  <a:lnTo>
                    <a:pt x="5392800" y="1543200"/>
                  </a:lnTo>
                  <a:lnTo>
                    <a:pt x="0" y="1543200"/>
                  </a:lnTo>
                  <a:close/>
                </a:path>
              </a:pathLst>
            </a:custGeom>
            <a:solidFill>
              <a:srgbClr val="000000">
                <a:alpha val="0"/>
              </a:srgbClr>
            </a:solidFill>
            <a:ln>
              <a:noFill/>
            </a:ln>
          </p:spPr>
        </p:sp>
        <p:sp>
          <p:nvSpPr>
            <p:cNvPr id="369" name="Google Shape;369;p27"/>
            <p:cNvSpPr txBox="1"/>
            <p:nvPr/>
          </p:nvSpPr>
          <p:spPr>
            <a:xfrm>
              <a:off x="0" y="-9525"/>
              <a:ext cx="5392800" cy="1552800"/>
            </a:xfrm>
            <a:prstGeom prst="rect">
              <a:avLst/>
            </a:prstGeom>
            <a:noFill/>
            <a:ln>
              <a:noFill/>
            </a:ln>
          </p:spPr>
          <p:txBody>
            <a:bodyPr anchorCtr="0" anchor="b" bIns="0" lIns="0" spcFirstLastPara="1" rIns="0" wrap="square" tIns="0">
              <a:noAutofit/>
            </a:bodyPr>
            <a:lstStyle/>
            <a:p>
              <a:pPr indent="0" lvl="0" marL="0" marR="0" rtl="0" algn="ctr">
                <a:lnSpc>
                  <a:spcPct val="120000"/>
                </a:lnSpc>
                <a:spcBef>
                  <a:spcPts val="0"/>
                </a:spcBef>
                <a:spcAft>
                  <a:spcPts val="0"/>
                </a:spcAft>
                <a:buNone/>
              </a:pPr>
              <a:r>
                <a:rPr b="0" i="0" lang="en-US" sz="3600" u="none" cap="none" strike="noStrike">
                  <a:solidFill>
                    <a:srgbClr val="2B4560"/>
                  </a:solidFill>
                  <a:latin typeface="Roboto"/>
                  <a:ea typeface="Roboto"/>
                  <a:cs typeface="Roboto"/>
                  <a:sym typeface="Roboto"/>
                </a:rPr>
                <a:t>Sabri Öztürk</a:t>
              </a:r>
              <a:endParaRPr/>
            </a:p>
          </p:txBody>
        </p:sp>
      </p:grpSp>
      <p:sp>
        <p:nvSpPr>
          <p:cNvPr id="370" name="Google Shape;370;p27"/>
          <p:cNvSpPr txBox="1"/>
          <p:nvPr/>
        </p:nvSpPr>
        <p:spPr>
          <a:xfrm>
            <a:off x="648566" y="6435421"/>
            <a:ext cx="3861900" cy="1388700"/>
          </a:xfrm>
          <a:prstGeom prst="rect">
            <a:avLst/>
          </a:prstGeom>
          <a:noFill/>
          <a:ln>
            <a:noFill/>
          </a:ln>
        </p:spPr>
        <p:txBody>
          <a:bodyPr anchorCtr="0" anchor="t" bIns="0" lIns="0" spcFirstLastPara="1" rIns="0" wrap="square" tIns="0">
            <a:spAutoFit/>
          </a:bodyPr>
          <a:lstStyle/>
          <a:p>
            <a:pPr indent="0" lvl="0" marL="0" marR="0" rtl="0" algn="ctr">
              <a:lnSpc>
                <a:spcPct val="137958"/>
              </a:lnSpc>
              <a:spcBef>
                <a:spcPts val="0"/>
              </a:spcBef>
              <a:spcAft>
                <a:spcPts val="0"/>
              </a:spcAft>
              <a:buNone/>
            </a:pPr>
            <a:r>
              <a:rPr b="0" i="0" lang="en-US" sz="2400" u="none" cap="none" strike="noStrike">
                <a:solidFill>
                  <a:srgbClr val="2F6D80"/>
                </a:solidFill>
                <a:latin typeface="Roboto"/>
                <a:ea typeface="Roboto"/>
                <a:cs typeface="Roboto"/>
                <a:sym typeface="Roboto"/>
              </a:rPr>
              <a:t>Computer Scientist</a:t>
            </a:r>
            <a:endParaRPr b="0" i="0" sz="2400" u="none" cap="none" strike="noStrike">
              <a:solidFill>
                <a:srgbClr val="2F6D80"/>
              </a:solidFill>
              <a:latin typeface="Roboto"/>
              <a:ea typeface="Roboto"/>
              <a:cs typeface="Roboto"/>
              <a:sym typeface="Roboto"/>
            </a:endParaRPr>
          </a:p>
          <a:p>
            <a:pPr indent="0" lvl="0" marL="0" marR="0" rtl="0" algn="ctr">
              <a:lnSpc>
                <a:spcPct val="137958"/>
              </a:lnSpc>
              <a:spcBef>
                <a:spcPts val="0"/>
              </a:spcBef>
              <a:spcAft>
                <a:spcPts val="0"/>
              </a:spcAft>
              <a:buNone/>
            </a:pPr>
            <a:r>
              <a:rPr lang="en-US" sz="2400">
                <a:solidFill>
                  <a:srgbClr val="2F6D80"/>
                </a:solidFill>
                <a:latin typeface="Roboto"/>
                <a:ea typeface="Roboto"/>
                <a:cs typeface="Roboto"/>
                <a:sym typeface="Roboto"/>
              </a:rPr>
              <a:t>IT Project Manager</a:t>
            </a:r>
            <a:endParaRPr sz="2400">
              <a:solidFill>
                <a:srgbClr val="2F6D80"/>
              </a:solidFill>
              <a:latin typeface="Roboto"/>
              <a:ea typeface="Roboto"/>
              <a:cs typeface="Roboto"/>
              <a:sym typeface="Roboto"/>
            </a:endParaRPr>
          </a:p>
          <a:p>
            <a:pPr indent="0" lvl="0" marL="0" marR="0" rtl="0" algn="ctr">
              <a:lnSpc>
                <a:spcPct val="206958"/>
              </a:lnSpc>
              <a:spcBef>
                <a:spcPts val="0"/>
              </a:spcBef>
              <a:spcAft>
                <a:spcPts val="0"/>
              </a:spcAft>
              <a:buNone/>
            </a:pPr>
            <a:r>
              <a:t/>
            </a:r>
            <a:endParaRPr b="0" i="0" sz="2400" u="none" cap="none" strike="noStrike">
              <a:solidFill>
                <a:srgbClr val="2F6D80"/>
              </a:solidFill>
              <a:latin typeface="Roboto"/>
              <a:ea typeface="Roboto"/>
              <a:cs typeface="Roboto"/>
              <a:sym typeface="Roboto"/>
            </a:endParaRPr>
          </a:p>
        </p:txBody>
      </p:sp>
      <p:grpSp>
        <p:nvGrpSpPr>
          <p:cNvPr id="371" name="Google Shape;371;p27"/>
          <p:cNvGrpSpPr/>
          <p:nvPr/>
        </p:nvGrpSpPr>
        <p:grpSpPr>
          <a:xfrm>
            <a:off x="4993051" y="5201082"/>
            <a:ext cx="4044600" cy="1164600"/>
            <a:chOff x="0" y="-9525"/>
            <a:chExt cx="5392800" cy="1552800"/>
          </a:xfrm>
        </p:grpSpPr>
        <p:sp>
          <p:nvSpPr>
            <p:cNvPr id="372" name="Google Shape;372;p27"/>
            <p:cNvSpPr/>
            <p:nvPr/>
          </p:nvSpPr>
          <p:spPr>
            <a:xfrm>
              <a:off x="0" y="0"/>
              <a:ext cx="5392800" cy="1543200"/>
            </a:xfrm>
            <a:custGeom>
              <a:rect b="b" l="l" r="r" t="t"/>
              <a:pathLst>
                <a:path extrusionOk="0" h="1543200" w="5392800">
                  <a:moveTo>
                    <a:pt x="0" y="0"/>
                  </a:moveTo>
                  <a:lnTo>
                    <a:pt x="5392800" y="0"/>
                  </a:lnTo>
                  <a:lnTo>
                    <a:pt x="5392800" y="1543200"/>
                  </a:lnTo>
                  <a:lnTo>
                    <a:pt x="0" y="1543200"/>
                  </a:lnTo>
                  <a:close/>
                </a:path>
              </a:pathLst>
            </a:custGeom>
            <a:solidFill>
              <a:srgbClr val="000000">
                <a:alpha val="0"/>
              </a:srgbClr>
            </a:solidFill>
            <a:ln>
              <a:noFill/>
            </a:ln>
          </p:spPr>
        </p:sp>
        <p:sp>
          <p:nvSpPr>
            <p:cNvPr id="373" name="Google Shape;373;p27"/>
            <p:cNvSpPr txBox="1"/>
            <p:nvPr/>
          </p:nvSpPr>
          <p:spPr>
            <a:xfrm>
              <a:off x="0" y="-9525"/>
              <a:ext cx="5392800" cy="1552800"/>
            </a:xfrm>
            <a:prstGeom prst="rect">
              <a:avLst/>
            </a:prstGeom>
            <a:noFill/>
            <a:ln>
              <a:noFill/>
            </a:ln>
          </p:spPr>
          <p:txBody>
            <a:bodyPr anchorCtr="0" anchor="b" bIns="0" lIns="0" spcFirstLastPara="1" rIns="0" wrap="square" tIns="0">
              <a:noAutofit/>
            </a:bodyPr>
            <a:lstStyle/>
            <a:p>
              <a:pPr indent="0" lvl="0" marL="0" marR="0" rtl="0" algn="ctr">
                <a:lnSpc>
                  <a:spcPct val="120000"/>
                </a:lnSpc>
                <a:spcBef>
                  <a:spcPts val="0"/>
                </a:spcBef>
                <a:spcAft>
                  <a:spcPts val="0"/>
                </a:spcAft>
                <a:buNone/>
              </a:pPr>
              <a:r>
                <a:rPr b="0" i="0" lang="en-US" sz="3600" u="none" cap="none" strike="noStrike">
                  <a:solidFill>
                    <a:srgbClr val="2B4560"/>
                  </a:solidFill>
                  <a:latin typeface="Roboto"/>
                  <a:ea typeface="Roboto"/>
                  <a:cs typeface="Roboto"/>
                  <a:sym typeface="Roboto"/>
                </a:rPr>
                <a:t>Anja Rettig</a:t>
              </a:r>
              <a:endParaRPr/>
            </a:p>
          </p:txBody>
        </p:sp>
      </p:grpSp>
      <p:grpSp>
        <p:nvGrpSpPr>
          <p:cNvPr id="374" name="Google Shape;374;p27"/>
          <p:cNvGrpSpPr/>
          <p:nvPr/>
        </p:nvGrpSpPr>
        <p:grpSpPr>
          <a:xfrm>
            <a:off x="9428961" y="5201082"/>
            <a:ext cx="4044600" cy="1164600"/>
            <a:chOff x="0" y="-9525"/>
            <a:chExt cx="5392800" cy="1552800"/>
          </a:xfrm>
        </p:grpSpPr>
        <p:sp>
          <p:nvSpPr>
            <p:cNvPr id="375" name="Google Shape;375;p27"/>
            <p:cNvSpPr/>
            <p:nvPr/>
          </p:nvSpPr>
          <p:spPr>
            <a:xfrm>
              <a:off x="0" y="0"/>
              <a:ext cx="5392800" cy="1543200"/>
            </a:xfrm>
            <a:custGeom>
              <a:rect b="b" l="l" r="r" t="t"/>
              <a:pathLst>
                <a:path extrusionOk="0" h="1543200" w="5392800">
                  <a:moveTo>
                    <a:pt x="0" y="0"/>
                  </a:moveTo>
                  <a:lnTo>
                    <a:pt x="5392800" y="0"/>
                  </a:lnTo>
                  <a:lnTo>
                    <a:pt x="5392800" y="1543200"/>
                  </a:lnTo>
                  <a:lnTo>
                    <a:pt x="0" y="1543200"/>
                  </a:lnTo>
                  <a:close/>
                </a:path>
              </a:pathLst>
            </a:custGeom>
            <a:solidFill>
              <a:srgbClr val="000000">
                <a:alpha val="0"/>
              </a:srgbClr>
            </a:solidFill>
            <a:ln>
              <a:noFill/>
            </a:ln>
          </p:spPr>
        </p:sp>
        <p:sp>
          <p:nvSpPr>
            <p:cNvPr id="376" name="Google Shape;376;p27"/>
            <p:cNvSpPr txBox="1"/>
            <p:nvPr/>
          </p:nvSpPr>
          <p:spPr>
            <a:xfrm>
              <a:off x="0" y="-9525"/>
              <a:ext cx="5392800" cy="1552800"/>
            </a:xfrm>
            <a:prstGeom prst="rect">
              <a:avLst/>
            </a:prstGeom>
            <a:noFill/>
            <a:ln>
              <a:noFill/>
            </a:ln>
          </p:spPr>
          <p:txBody>
            <a:bodyPr anchorCtr="0" anchor="b" bIns="0" lIns="0" spcFirstLastPara="1" rIns="0" wrap="square" tIns="0">
              <a:noAutofit/>
            </a:bodyPr>
            <a:lstStyle/>
            <a:p>
              <a:pPr indent="0" lvl="0" marL="0" marR="0" rtl="0" algn="ctr">
                <a:lnSpc>
                  <a:spcPct val="120000"/>
                </a:lnSpc>
                <a:spcBef>
                  <a:spcPts val="0"/>
                </a:spcBef>
                <a:spcAft>
                  <a:spcPts val="0"/>
                </a:spcAft>
                <a:buNone/>
              </a:pPr>
              <a:r>
                <a:rPr b="0" i="0" lang="en-US" sz="3600" u="none" cap="none" strike="noStrike">
                  <a:solidFill>
                    <a:srgbClr val="2B4560"/>
                  </a:solidFill>
                  <a:latin typeface="Roboto"/>
                  <a:ea typeface="Roboto"/>
                  <a:cs typeface="Roboto"/>
                  <a:sym typeface="Roboto"/>
                </a:rPr>
                <a:t>Fatemeh Eslami</a:t>
              </a:r>
              <a:endParaRPr/>
            </a:p>
          </p:txBody>
        </p:sp>
      </p:grpSp>
      <p:sp>
        <p:nvSpPr>
          <p:cNvPr id="377" name="Google Shape;377;p27"/>
          <p:cNvSpPr txBox="1"/>
          <p:nvPr/>
        </p:nvSpPr>
        <p:spPr>
          <a:xfrm>
            <a:off x="5084476" y="6435421"/>
            <a:ext cx="3861900" cy="879000"/>
          </a:xfrm>
          <a:prstGeom prst="rect">
            <a:avLst/>
          </a:prstGeom>
          <a:noFill/>
          <a:ln>
            <a:noFill/>
          </a:ln>
        </p:spPr>
        <p:txBody>
          <a:bodyPr anchorCtr="0" anchor="t" bIns="0" lIns="0" spcFirstLastPara="1" rIns="0" wrap="square" tIns="0">
            <a:spAutoFit/>
          </a:bodyPr>
          <a:lstStyle/>
          <a:p>
            <a:pPr indent="0" lvl="0" marL="0" marR="0" rtl="0" algn="ctr">
              <a:lnSpc>
                <a:spcPct val="137958"/>
              </a:lnSpc>
              <a:spcBef>
                <a:spcPts val="0"/>
              </a:spcBef>
              <a:spcAft>
                <a:spcPts val="0"/>
              </a:spcAft>
              <a:buNone/>
            </a:pPr>
            <a:r>
              <a:rPr b="0" i="0" lang="en-US" sz="2400" u="none" cap="none" strike="noStrike">
                <a:solidFill>
                  <a:srgbClr val="2F6D80"/>
                </a:solidFill>
                <a:latin typeface="Roboto"/>
                <a:ea typeface="Roboto"/>
                <a:cs typeface="Roboto"/>
                <a:sym typeface="Roboto"/>
              </a:rPr>
              <a:t>Computational Linguist &amp; Software Developer</a:t>
            </a:r>
            <a:endParaRPr>
              <a:solidFill>
                <a:srgbClr val="2F6D80"/>
              </a:solidFill>
            </a:endParaRPr>
          </a:p>
        </p:txBody>
      </p:sp>
      <p:sp>
        <p:nvSpPr>
          <p:cNvPr id="378" name="Google Shape;378;p27"/>
          <p:cNvSpPr txBox="1"/>
          <p:nvPr/>
        </p:nvSpPr>
        <p:spPr>
          <a:xfrm>
            <a:off x="9520386" y="6435421"/>
            <a:ext cx="3861900" cy="1388700"/>
          </a:xfrm>
          <a:prstGeom prst="rect">
            <a:avLst/>
          </a:prstGeom>
          <a:noFill/>
          <a:ln>
            <a:noFill/>
          </a:ln>
        </p:spPr>
        <p:txBody>
          <a:bodyPr anchorCtr="0" anchor="t" bIns="0" lIns="0" spcFirstLastPara="1" rIns="0" wrap="square" tIns="0">
            <a:spAutoFit/>
          </a:bodyPr>
          <a:lstStyle/>
          <a:p>
            <a:pPr indent="0" lvl="0" marL="0" marR="0" rtl="0" algn="ctr">
              <a:lnSpc>
                <a:spcPct val="137958"/>
              </a:lnSpc>
              <a:spcBef>
                <a:spcPts val="0"/>
              </a:spcBef>
              <a:spcAft>
                <a:spcPts val="0"/>
              </a:spcAft>
              <a:buNone/>
            </a:pPr>
            <a:r>
              <a:rPr b="0" i="0" lang="en-US" sz="2400" u="none" cap="none" strike="noStrike">
                <a:solidFill>
                  <a:srgbClr val="2F6D80"/>
                </a:solidFill>
                <a:latin typeface="Roboto"/>
                <a:ea typeface="Roboto"/>
                <a:cs typeface="Roboto"/>
                <a:sym typeface="Roboto"/>
              </a:rPr>
              <a:t>Business Intelligence Engineer &amp; Data Scientist</a:t>
            </a:r>
            <a:endParaRPr/>
          </a:p>
          <a:p>
            <a:pPr indent="0" lvl="0" marL="0" marR="0" rtl="0" algn="ctr">
              <a:lnSpc>
                <a:spcPct val="206958"/>
              </a:lnSpc>
              <a:spcBef>
                <a:spcPts val="0"/>
              </a:spcBef>
              <a:spcAft>
                <a:spcPts val="0"/>
              </a:spcAft>
              <a:buNone/>
            </a:pPr>
            <a:r>
              <a:t/>
            </a:r>
            <a:endParaRPr b="0" i="0" sz="2400" u="none" cap="none" strike="noStrike">
              <a:solidFill>
                <a:srgbClr val="2F6D80"/>
              </a:solidFill>
              <a:latin typeface="Roboto"/>
              <a:ea typeface="Roboto"/>
              <a:cs typeface="Roboto"/>
              <a:sym typeface="Roboto"/>
            </a:endParaRPr>
          </a:p>
        </p:txBody>
      </p:sp>
      <p:grpSp>
        <p:nvGrpSpPr>
          <p:cNvPr id="379" name="Google Shape;379;p27"/>
          <p:cNvGrpSpPr/>
          <p:nvPr/>
        </p:nvGrpSpPr>
        <p:grpSpPr>
          <a:xfrm>
            <a:off x="13864871" y="5201082"/>
            <a:ext cx="4044600" cy="1164600"/>
            <a:chOff x="0" y="-9525"/>
            <a:chExt cx="5392800" cy="1552800"/>
          </a:xfrm>
        </p:grpSpPr>
        <p:sp>
          <p:nvSpPr>
            <p:cNvPr id="380" name="Google Shape;380;p27"/>
            <p:cNvSpPr/>
            <p:nvPr/>
          </p:nvSpPr>
          <p:spPr>
            <a:xfrm>
              <a:off x="0" y="0"/>
              <a:ext cx="5392800" cy="1543200"/>
            </a:xfrm>
            <a:custGeom>
              <a:rect b="b" l="l" r="r" t="t"/>
              <a:pathLst>
                <a:path extrusionOk="0" h="1543200" w="5392800">
                  <a:moveTo>
                    <a:pt x="0" y="0"/>
                  </a:moveTo>
                  <a:lnTo>
                    <a:pt x="5392800" y="0"/>
                  </a:lnTo>
                  <a:lnTo>
                    <a:pt x="5392800" y="1543200"/>
                  </a:lnTo>
                  <a:lnTo>
                    <a:pt x="0" y="1543200"/>
                  </a:lnTo>
                  <a:close/>
                </a:path>
              </a:pathLst>
            </a:custGeom>
            <a:solidFill>
              <a:srgbClr val="000000">
                <a:alpha val="0"/>
              </a:srgbClr>
            </a:solidFill>
            <a:ln>
              <a:noFill/>
            </a:ln>
          </p:spPr>
        </p:sp>
        <p:sp>
          <p:nvSpPr>
            <p:cNvPr id="381" name="Google Shape;381;p27"/>
            <p:cNvSpPr txBox="1"/>
            <p:nvPr/>
          </p:nvSpPr>
          <p:spPr>
            <a:xfrm>
              <a:off x="0" y="-9525"/>
              <a:ext cx="5392800" cy="1552800"/>
            </a:xfrm>
            <a:prstGeom prst="rect">
              <a:avLst/>
            </a:prstGeom>
            <a:noFill/>
            <a:ln>
              <a:noFill/>
            </a:ln>
          </p:spPr>
          <p:txBody>
            <a:bodyPr anchorCtr="0" anchor="b" bIns="0" lIns="0" spcFirstLastPara="1" rIns="0" wrap="square" tIns="0">
              <a:noAutofit/>
            </a:bodyPr>
            <a:lstStyle/>
            <a:p>
              <a:pPr indent="0" lvl="0" marL="0" marR="0" rtl="0" algn="ctr">
                <a:lnSpc>
                  <a:spcPct val="119970"/>
                </a:lnSpc>
                <a:spcBef>
                  <a:spcPts val="0"/>
                </a:spcBef>
                <a:spcAft>
                  <a:spcPts val="0"/>
                </a:spcAft>
                <a:buNone/>
              </a:pPr>
              <a:r>
                <a:rPr b="0" i="0" lang="en-US" sz="3400" u="none" cap="none" strike="noStrike">
                  <a:solidFill>
                    <a:srgbClr val="2B4560"/>
                  </a:solidFill>
                  <a:latin typeface="Roboto"/>
                  <a:ea typeface="Roboto"/>
                  <a:cs typeface="Roboto"/>
                  <a:sym typeface="Roboto"/>
                </a:rPr>
                <a:t>Piotr Surie von Czechowski</a:t>
              </a:r>
              <a:endParaRPr/>
            </a:p>
          </p:txBody>
        </p:sp>
      </p:grpSp>
      <p:sp>
        <p:nvSpPr>
          <p:cNvPr id="382" name="Google Shape;382;p27"/>
          <p:cNvSpPr txBox="1"/>
          <p:nvPr/>
        </p:nvSpPr>
        <p:spPr>
          <a:xfrm>
            <a:off x="13956296" y="6435421"/>
            <a:ext cx="3861900" cy="1388700"/>
          </a:xfrm>
          <a:prstGeom prst="rect">
            <a:avLst/>
          </a:prstGeom>
          <a:noFill/>
          <a:ln>
            <a:noFill/>
          </a:ln>
        </p:spPr>
        <p:txBody>
          <a:bodyPr anchorCtr="0" anchor="t" bIns="0" lIns="0" spcFirstLastPara="1" rIns="0" wrap="square" tIns="0">
            <a:spAutoFit/>
          </a:bodyPr>
          <a:lstStyle/>
          <a:p>
            <a:pPr indent="0" lvl="0" marL="0" marR="0" rtl="0" algn="ctr">
              <a:lnSpc>
                <a:spcPct val="137958"/>
              </a:lnSpc>
              <a:spcBef>
                <a:spcPts val="0"/>
              </a:spcBef>
              <a:spcAft>
                <a:spcPts val="0"/>
              </a:spcAft>
              <a:buNone/>
            </a:pPr>
            <a:r>
              <a:rPr b="0" i="0" lang="en-US" sz="2400" u="none" cap="none" strike="noStrike">
                <a:solidFill>
                  <a:srgbClr val="2F6D80"/>
                </a:solidFill>
                <a:latin typeface="Roboto"/>
                <a:ea typeface="Roboto"/>
                <a:cs typeface="Roboto"/>
                <a:sym typeface="Roboto"/>
              </a:rPr>
              <a:t>Data Entrepreneur, Product Manager and part-time Data Scientist</a:t>
            </a:r>
            <a:endParaRPr>
              <a:solidFill>
                <a:srgbClr val="2F6D80"/>
              </a:solidFill>
            </a:endParaRPr>
          </a:p>
        </p:txBody>
      </p:sp>
      <p:sp>
        <p:nvSpPr>
          <p:cNvPr id="383" name="Google Shape;383;p27"/>
          <p:cNvSpPr/>
          <p:nvPr/>
        </p:nvSpPr>
        <p:spPr>
          <a:xfrm>
            <a:off x="15625595" y="8490210"/>
            <a:ext cx="1097375" cy="1131189"/>
          </a:xfrm>
          <a:custGeom>
            <a:rect b="b" l="l" r="r" t="t"/>
            <a:pathLst>
              <a:path extrusionOk="0" h="1508252" w="1463167">
                <a:moveTo>
                  <a:pt x="0" y="0"/>
                </a:moveTo>
                <a:lnTo>
                  <a:pt x="1463167" y="0"/>
                </a:lnTo>
                <a:lnTo>
                  <a:pt x="1463167" y="1508252"/>
                </a:lnTo>
                <a:lnTo>
                  <a:pt x="0" y="1508252"/>
                </a:lnTo>
                <a:lnTo>
                  <a:pt x="0" y="0"/>
                </a:lnTo>
                <a:close/>
              </a:path>
            </a:pathLst>
          </a:custGeom>
          <a:blipFill rotWithShape="1">
            <a:blip r:embed="rId4">
              <a:alphaModFix/>
            </a:blip>
            <a:stretch>
              <a:fillRect b="0" l="0" r="0" t="0"/>
            </a:stretch>
          </a:blipFill>
          <a:ln>
            <a:noFill/>
          </a:ln>
        </p:spPr>
      </p:sp>
      <p:sp>
        <p:nvSpPr>
          <p:cNvPr id="384" name="Google Shape;384;p27"/>
          <p:cNvSpPr/>
          <p:nvPr/>
        </p:nvSpPr>
        <p:spPr>
          <a:xfrm>
            <a:off x="11021545" y="8560108"/>
            <a:ext cx="1097375" cy="991362"/>
          </a:xfrm>
          <a:custGeom>
            <a:rect b="b" l="l" r="r" t="t"/>
            <a:pathLst>
              <a:path extrusionOk="0" h="1321816" w="1463167">
                <a:moveTo>
                  <a:pt x="0" y="0"/>
                </a:moveTo>
                <a:lnTo>
                  <a:pt x="1463167" y="0"/>
                </a:lnTo>
                <a:lnTo>
                  <a:pt x="1463167" y="1321816"/>
                </a:lnTo>
                <a:lnTo>
                  <a:pt x="0" y="1321816"/>
                </a:lnTo>
                <a:lnTo>
                  <a:pt x="0" y="0"/>
                </a:lnTo>
                <a:close/>
              </a:path>
            </a:pathLst>
          </a:custGeom>
          <a:blipFill rotWithShape="1">
            <a:blip r:embed="rId5">
              <a:alphaModFix/>
            </a:blip>
            <a:stretch>
              <a:fillRect b="-5348" l="0" r="0" t="-5348"/>
            </a:stretch>
          </a:blipFill>
          <a:ln>
            <a:noFill/>
          </a:ln>
        </p:spPr>
      </p:sp>
      <p:sp>
        <p:nvSpPr>
          <p:cNvPr id="385" name="Google Shape;385;p27"/>
          <p:cNvSpPr/>
          <p:nvPr/>
        </p:nvSpPr>
        <p:spPr>
          <a:xfrm>
            <a:off x="14153082" y="1613103"/>
            <a:ext cx="3468624" cy="3468624"/>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6">
              <a:alphaModFix/>
            </a:blip>
            <a:stretch>
              <a:fillRect b="0" l="-489" r="-47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7"/>
          <p:cNvSpPr/>
          <p:nvPr/>
        </p:nvSpPr>
        <p:spPr>
          <a:xfrm>
            <a:off x="9717172" y="1613103"/>
            <a:ext cx="3468624" cy="3468624"/>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7"/>
          <p:cNvSpPr/>
          <p:nvPr/>
        </p:nvSpPr>
        <p:spPr>
          <a:xfrm>
            <a:off x="5281262" y="1613103"/>
            <a:ext cx="3468624" cy="3468624"/>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8">
              <a:alphaModFix/>
            </a:blip>
            <a:stretch>
              <a:fillRect b="0" l="-19969" r="-19959"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7"/>
          <p:cNvSpPr txBox="1"/>
          <p:nvPr>
            <p:ph idx="12" type="sldNum"/>
          </p:nvPr>
        </p:nvSpPr>
        <p:spPr>
          <a:xfrm>
            <a:off x="15827050" y="97362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2300">
                <a:solidFill>
                  <a:srgbClr val="2F6D80"/>
                </a:solidFill>
                <a:latin typeface="Roboto"/>
                <a:ea typeface="Roboto"/>
                <a:cs typeface="Roboto"/>
                <a:sym typeface="Roboto"/>
              </a:rPr>
              <a:t>‹#›</a:t>
            </a:fld>
            <a:r>
              <a:rPr lang="en-US" sz="2300">
                <a:solidFill>
                  <a:srgbClr val="2F6D80"/>
                </a:solidFill>
                <a:latin typeface="Roboto"/>
                <a:ea typeface="Roboto"/>
                <a:cs typeface="Roboto"/>
                <a:sym typeface="Roboto"/>
              </a:rPr>
              <a:t>/15</a:t>
            </a:r>
            <a:endParaRPr sz="2300">
              <a:solidFill>
                <a:srgbClr val="2F6D80"/>
              </a:solidFill>
              <a:latin typeface="Roboto"/>
              <a:ea typeface="Roboto"/>
              <a:cs typeface="Roboto"/>
              <a:sym typeface="Roboto"/>
            </a:endParaRPr>
          </a:p>
        </p:txBody>
      </p:sp>
      <p:pic>
        <p:nvPicPr>
          <p:cNvPr id="389" name="Google Shape;389;p27" title="Bildschirmfoto 2025-07-24 um 10.03.20.png"/>
          <p:cNvPicPr preferRelativeResize="0"/>
          <p:nvPr/>
        </p:nvPicPr>
        <p:blipFill>
          <a:blip r:embed="rId9">
            <a:alphaModFix/>
          </a:blip>
          <a:stretch>
            <a:fillRect/>
          </a:stretch>
        </p:blipFill>
        <p:spPr>
          <a:xfrm>
            <a:off x="6624804" y="8560100"/>
            <a:ext cx="989345" cy="991375"/>
          </a:xfrm>
          <a:prstGeom prst="rect">
            <a:avLst/>
          </a:prstGeom>
          <a:noFill/>
          <a:ln>
            <a:noFill/>
          </a:ln>
        </p:spPr>
      </p:pic>
      <p:sp>
        <p:nvSpPr>
          <p:cNvPr id="390" name="Google Shape;390;p27"/>
          <p:cNvSpPr txBox="1"/>
          <p:nvPr/>
        </p:nvSpPr>
        <p:spPr>
          <a:xfrm>
            <a:off x="14514275" y="305925"/>
            <a:ext cx="3395100" cy="708000"/>
          </a:xfrm>
          <a:prstGeom prst="rect">
            <a:avLst/>
          </a:prstGeom>
          <a:noFill/>
          <a:ln>
            <a:noFill/>
          </a:ln>
        </p:spPr>
        <p:txBody>
          <a:bodyPr anchorCtr="0" anchor="t" bIns="0" lIns="0" spcFirstLastPara="1" rIns="0" wrap="square" tIns="0">
            <a:spAutoFit/>
          </a:bodyPr>
          <a:lstStyle/>
          <a:p>
            <a:pPr indent="0" lvl="0" marL="0" marR="0" rtl="0" algn="l">
              <a:lnSpc>
                <a:spcPct val="92000"/>
              </a:lnSpc>
              <a:spcBef>
                <a:spcPts val="0"/>
              </a:spcBef>
              <a:spcAft>
                <a:spcPts val="0"/>
              </a:spcAft>
              <a:buNone/>
            </a:pPr>
            <a:r>
              <a:rPr lang="en-US" sz="5000">
                <a:solidFill>
                  <a:srgbClr val="2B4560"/>
                </a:solidFill>
                <a:latin typeface="League Spartan"/>
                <a:ea typeface="League Spartan"/>
                <a:cs typeface="League Spartan"/>
                <a:sym typeface="League Spartan"/>
              </a:rPr>
              <a:t>QureAI</a:t>
            </a:r>
            <a:endParaRPr/>
          </a:p>
        </p:txBody>
      </p:sp>
      <p:sp>
        <p:nvSpPr>
          <p:cNvPr id="391" name="Google Shape;391;p27"/>
          <p:cNvSpPr/>
          <p:nvPr/>
        </p:nvSpPr>
        <p:spPr>
          <a:xfrm>
            <a:off x="16362150" y="-85046"/>
            <a:ext cx="2129941" cy="1973505"/>
          </a:xfrm>
          <a:custGeom>
            <a:rect b="b" l="l" r="r" t="t"/>
            <a:pathLst>
              <a:path extrusionOk="0" h="4813427" w="4813427">
                <a:moveTo>
                  <a:pt x="0" y="0"/>
                </a:moveTo>
                <a:lnTo>
                  <a:pt x="4813427" y="0"/>
                </a:lnTo>
                <a:lnTo>
                  <a:pt x="4813427" y="4813427"/>
                </a:lnTo>
                <a:lnTo>
                  <a:pt x="0" y="4813427"/>
                </a:lnTo>
                <a:lnTo>
                  <a:pt x="0" y="0"/>
                </a:lnTo>
                <a:close/>
              </a:path>
            </a:pathLst>
          </a:custGeom>
          <a:blipFill rotWithShape="1">
            <a:blip r:embed="rId10">
              <a:alphaModFix/>
            </a:blip>
            <a:stretch>
              <a:fillRect b="0" l="0" r="0" t="0"/>
            </a:stretch>
          </a:blipFill>
          <a:ln>
            <a:noFill/>
          </a:ln>
        </p:spPr>
      </p:sp>
      <p:pic>
        <p:nvPicPr>
          <p:cNvPr id="392" name="Google Shape;392;p27" title="qr-sabri.png"/>
          <p:cNvPicPr preferRelativeResize="0"/>
          <p:nvPr/>
        </p:nvPicPr>
        <p:blipFill>
          <a:blip r:embed="rId11">
            <a:alphaModFix/>
          </a:blip>
          <a:stretch>
            <a:fillRect/>
          </a:stretch>
        </p:blipFill>
        <p:spPr>
          <a:xfrm>
            <a:off x="2084775" y="8559649"/>
            <a:ext cx="989350" cy="9922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1E7E0"/>
        </a:solidFill>
      </p:bgPr>
    </p:bg>
    <p:spTree>
      <p:nvGrpSpPr>
        <p:cNvPr id="92" name="Shape 92"/>
        <p:cNvGrpSpPr/>
        <p:nvPr/>
      </p:nvGrpSpPr>
      <p:grpSpPr>
        <a:xfrm>
          <a:off x="0" y="0"/>
          <a:ext cx="0" cy="0"/>
          <a:chOff x="0" y="0"/>
          <a:chExt cx="0" cy="0"/>
        </a:xfrm>
      </p:grpSpPr>
      <p:sp>
        <p:nvSpPr>
          <p:cNvPr id="93" name="Google Shape;93;p14"/>
          <p:cNvSpPr/>
          <p:nvPr/>
        </p:nvSpPr>
        <p:spPr>
          <a:xfrm>
            <a:off x="845352" y="1613103"/>
            <a:ext cx="3468179" cy="346817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3">
              <a:alphaModFix/>
            </a:blip>
            <a:stretch>
              <a:fillRect b="0" l="-3769" r="-376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txBox="1"/>
          <p:nvPr/>
        </p:nvSpPr>
        <p:spPr>
          <a:xfrm>
            <a:off x="504325" y="304799"/>
            <a:ext cx="4848600" cy="708000"/>
          </a:xfrm>
          <a:prstGeom prst="rect">
            <a:avLst/>
          </a:prstGeom>
          <a:noFill/>
          <a:ln>
            <a:noFill/>
          </a:ln>
        </p:spPr>
        <p:txBody>
          <a:bodyPr anchorCtr="0" anchor="t" bIns="0" lIns="0" spcFirstLastPara="1" rIns="0" wrap="square" tIns="0">
            <a:spAutoFit/>
          </a:bodyPr>
          <a:lstStyle/>
          <a:p>
            <a:pPr indent="0" lvl="0" marL="0" marR="0" rtl="0" algn="l">
              <a:lnSpc>
                <a:spcPct val="92000"/>
              </a:lnSpc>
              <a:spcBef>
                <a:spcPts val="0"/>
              </a:spcBef>
              <a:spcAft>
                <a:spcPts val="0"/>
              </a:spcAft>
              <a:buNone/>
            </a:pPr>
            <a:r>
              <a:rPr b="0" i="0" lang="en-US" sz="5000" u="none" cap="none" strike="noStrike">
                <a:solidFill>
                  <a:srgbClr val="2B4560"/>
                </a:solidFill>
                <a:latin typeface="League Spartan"/>
                <a:ea typeface="League Spartan"/>
                <a:cs typeface="League Spartan"/>
                <a:sym typeface="League Spartan"/>
              </a:rPr>
              <a:t>Our Team</a:t>
            </a:r>
            <a:endParaRPr/>
          </a:p>
        </p:txBody>
      </p:sp>
      <p:grpSp>
        <p:nvGrpSpPr>
          <p:cNvPr id="95" name="Google Shape;95;p14"/>
          <p:cNvGrpSpPr/>
          <p:nvPr/>
        </p:nvGrpSpPr>
        <p:grpSpPr>
          <a:xfrm>
            <a:off x="557141" y="5201082"/>
            <a:ext cx="4044600" cy="1164544"/>
            <a:chOff x="0" y="-9525"/>
            <a:chExt cx="5392800" cy="1552725"/>
          </a:xfrm>
        </p:grpSpPr>
        <p:sp>
          <p:nvSpPr>
            <p:cNvPr id="96" name="Google Shape;96;p14"/>
            <p:cNvSpPr/>
            <p:nvPr/>
          </p:nvSpPr>
          <p:spPr>
            <a:xfrm>
              <a:off x="0" y="0"/>
              <a:ext cx="5392800" cy="1543200"/>
            </a:xfrm>
            <a:custGeom>
              <a:rect b="b" l="l" r="r" t="t"/>
              <a:pathLst>
                <a:path extrusionOk="0" h="1543200" w="5392800">
                  <a:moveTo>
                    <a:pt x="0" y="0"/>
                  </a:moveTo>
                  <a:lnTo>
                    <a:pt x="5392800" y="0"/>
                  </a:lnTo>
                  <a:lnTo>
                    <a:pt x="5392800" y="1543200"/>
                  </a:lnTo>
                  <a:lnTo>
                    <a:pt x="0" y="1543200"/>
                  </a:lnTo>
                  <a:close/>
                </a:path>
              </a:pathLst>
            </a:custGeom>
            <a:solidFill>
              <a:srgbClr val="000000">
                <a:alpha val="0"/>
              </a:srgbClr>
            </a:solidFill>
            <a:ln>
              <a:noFill/>
            </a:ln>
          </p:spPr>
        </p:sp>
        <p:sp>
          <p:nvSpPr>
            <p:cNvPr id="97" name="Google Shape;97;p14"/>
            <p:cNvSpPr txBox="1"/>
            <p:nvPr/>
          </p:nvSpPr>
          <p:spPr>
            <a:xfrm>
              <a:off x="0" y="-9525"/>
              <a:ext cx="5392800" cy="1552725"/>
            </a:xfrm>
            <a:prstGeom prst="rect">
              <a:avLst/>
            </a:prstGeom>
            <a:noFill/>
            <a:ln>
              <a:noFill/>
            </a:ln>
          </p:spPr>
          <p:txBody>
            <a:bodyPr anchorCtr="0" anchor="b" bIns="0" lIns="0" spcFirstLastPara="1" rIns="0" wrap="square" tIns="0">
              <a:noAutofit/>
            </a:bodyPr>
            <a:lstStyle/>
            <a:p>
              <a:pPr indent="0" lvl="0" marL="0" marR="0" rtl="0" algn="ctr">
                <a:lnSpc>
                  <a:spcPct val="120000"/>
                </a:lnSpc>
                <a:spcBef>
                  <a:spcPts val="0"/>
                </a:spcBef>
                <a:spcAft>
                  <a:spcPts val="0"/>
                </a:spcAft>
                <a:buNone/>
              </a:pPr>
              <a:r>
                <a:rPr b="0" i="0" lang="en-US" sz="3600" u="none" cap="none" strike="noStrike">
                  <a:solidFill>
                    <a:srgbClr val="2B4560"/>
                  </a:solidFill>
                  <a:latin typeface="Roboto"/>
                  <a:ea typeface="Roboto"/>
                  <a:cs typeface="Roboto"/>
                  <a:sym typeface="Roboto"/>
                </a:rPr>
                <a:t>Sabri Öztürk</a:t>
              </a:r>
              <a:endParaRPr/>
            </a:p>
          </p:txBody>
        </p:sp>
      </p:grpSp>
      <p:sp>
        <p:nvSpPr>
          <p:cNvPr id="98" name="Google Shape;98;p14"/>
          <p:cNvSpPr txBox="1"/>
          <p:nvPr/>
        </p:nvSpPr>
        <p:spPr>
          <a:xfrm>
            <a:off x="648566" y="6435421"/>
            <a:ext cx="3861900" cy="1388700"/>
          </a:xfrm>
          <a:prstGeom prst="rect">
            <a:avLst/>
          </a:prstGeom>
          <a:noFill/>
          <a:ln>
            <a:noFill/>
          </a:ln>
        </p:spPr>
        <p:txBody>
          <a:bodyPr anchorCtr="0" anchor="t" bIns="0" lIns="0" spcFirstLastPara="1" rIns="0" wrap="square" tIns="0">
            <a:spAutoFit/>
          </a:bodyPr>
          <a:lstStyle/>
          <a:p>
            <a:pPr indent="0" lvl="0" marL="0" marR="0" rtl="0" algn="ctr">
              <a:lnSpc>
                <a:spcPct val="137958"/>
              </a:lnSpc>
              <a:spcBef>
                <a:spcPts val="0"/>
              </a:spcBef>
              <a:spcAft>
                <a:spcPts val="0"/>
              </a:spcAft>
              <a:buNone/>
            </a:pPr>
            <a:r>
              <a:rPr b="0" i="0" lang="en-US" sz="2400" u="none" cap="none" strike="noStrike">
                <a:solidFill>
                  <a:srgbClr val="2F6D80"/>
                </a:solidFill>
                <a:latin typeface="Roboto"/>
                <a:ea typeface="Roboto"/>
                <a:cs typeface="Roboto"/>
                <a:sym typeface="Roboto"/>
              </a:rPr>
              <a:t>Computer Scientist</a:t>
            </a:r>
            <a:endParaRPr b="0" i="0" sz="2400" u="none" cap="none" strike="noStrike">
              <a:solidFill>
                <a:srgbClr val="2F6D80"/>
              </a:solidFill>
              <a:latin typeface="Roboto"/>
              <a:ea typeface="Roboto"/>
              <a:cs typeface="Roboto"/>
              <a:sym typeface="Roboto"/>
            </a:endParaRPr>
          </a:p>
          <a:p>
            <a:pPr indent="0" lvl="0" marL="0" marR="0" rtl="0" algn="ctr">
              <a:lnSpc>
                <a:spcPct val="137958"/>
              </a:lnSpc>
              <a:spcBef>
                <a:spcPts val="0"/>
              </a:spcBef>
              <a:spcAft>
                <a:spcPts val="0"/>
              </a:spcAft>
              <a:buNone/>
            </a:pPr>
            <a:r>
              <a:rPr lang="en-US" sz="2400">
                <a:solidFill>
                  <a:srgbClr val="2F6D80"/>
                </a:solidFill>
                <a:latin typeface="Roboto"/>
                <a:ea typeface="Roboto"/>
                <a:cs typeface="Roboto"/>
                <a:sym typeface="Roboto"/>
              </a:rPr>
              <a:t>IT Project Manager</a:t>
            </a:r>
            <a:endParaRPr sz="2400">
              <a:solidFill>
                <a:srgbClr val="2F6D80"/>
              </a:solidFill>
              <a:latin typeface="Roboto"/>
              <a:ea typeface="Roboto"/>
              <a:cs typeface="Roboto"/>
              <a:sym typeface="Roboto"/>
            </a:endParaRPr>
          </a:p>
          <a:p>
            <a:pPr indent="0" lvl="0" marL="0" marR="0" rtl="0" algn="ctr">
              <a:lnSpc>
                <a:spcPct val="206958"/>
              </a:lnSpc>
              <a:spcBef>
                <a:spcPts val="0"/>
              </a:spcBef>
              <a:spcAft>
                <a:spcPts val="0"/>
              </a:spcAft>
              <a:buNone/>
            </a:pPr>
            <a:r>
              <a:t/>
            </a:r>
            <a:endParaRPr b="0" i="0" sz="2400" u="none" cap="none" strike="noStrike">
              <a:solidFill>
                <a:srgbClr val="2F6D80"/>
              </a:solidFill>
              <a:latin typeface="Roboto"/>
              <a:ea typeface="Roboto"/>
              <a:cs typeface="Roboto"/>
              <a:sym typeface="Roboto"/>
            </a:endParaRPr>
          </a:p>
        </p:txBody>
      </p:sp>
      <p:grpSp>
        <p:nvGrpSpPr>
          <p:cNvPr id="99" name="Google Shape;99;p14"/>
          <p:cNvGrpSpPr/>
          <p:nvPr/>
        </p:nvGrpSpPr>
        <p:grpSpPr>
          <a:xfrm>
            <a:off x="4993051" y="5201082"/>
            <a:ext cx="4044600" cy="1164544"/>
            <a:chOff x="0" y="-9525"/>
            <a:chExt cx="5392800" cy="1552725"/>
          </a:xfrm>
        </p:grpSpPr>
        <p:sp>
          <p:nvSpPr>
            <p:cNvPr id="100" name="Google Shape;100;p14"/>
            <p:cNvSpPr/>
            <p:nvPr/>
          </p:nvSpPr>
          <p:spPr>
            <a:xfrm>
              <a:off x="0" y="0"/>
              <a:ext cx="5392800" cy="1543200"/>
            </a:xfrm>
            <a:custGeom>
              <a:rect b="b" l="l" r="r" t="t"/>
              <a:pathLst>
                <a:path extrusionOk="0" h="1543200" w="5392800">
                  <a:moveTo>
                    <a:pt x="0" y="0"/>
                  </a:moveTo>
                  <a:lnTo>
                    <a:pt x="5392800" y="0"/>
                  </a:lnTo>
                  <a:lnTo>
                    <a:pt x="5392800" y="1543200"/>
                  </a:lnTo>
                  <a:lnTo>
                    <a:pt x="0" y="1543200"/>
                  </a:lnTo>
                  <a:close/>
                </a:path>
              </a:pathLst>
            </a:custGeom>
            <a:solidFill>
              <a:srgbClr val="000000">
                <a:alpha val="0"/>
              </a:srgbClr>
            </a:solidFill>
            <a:ln>
              <a:noFill/>
            </a:ln>
          </p:spPr>
        </p:sp>
        <p:sp>
          <p:nvSpPr>
            <p:cNvPr id="101" name="Google Shape;101;p14"/>
            <p:cNvSpPr txBox="1"/>
            <p:nvPr/>
          </p:nvSpPr>
          <p:spPr>
            <a:xfrm>
              <a:off x="0" y="-9525"/>
              <a:ext cx="5392800" cy="1552725"/>
            </a:xfrm>
            <a:prstGeom prst="rect">
              <a:avLst/>
            </a:prstGeom>
            <a:noFill/>
            <a:ln>
              <a:noFill/>
            </a:ln>
          </p:spPr>
          <p:txBody>
            <a:bodyPr anchorCtr="0" anchor="b" bIns="0" lIns="0" spcFirstLastPara="1" rIns="0" wrap="square" tIns="0">
              <a:noAutofit/>
            </a:bodyPr>
            <a:lstStyle/>
            <a:p>
              <a:pPr indent="0" lvl="0" marL="0" marR="0" rtl="0" algn="ctr">
                <a:lnSpc>
                  <a:spcPct val="120000"/>
                </a:lnSpc>
                <a:spcBef>
                  <a:spcPts val="0"/>
                </a:spcBef>
                <a:spcAft>
                  <a:spcPts val="0"/>
                </a:spcAft>
                <a:buNone/>
              </a:pPr>
              <a:r>
                <a:rPr b="0" i="0" lang="en-US" sz="3600" u="none" cap="none" strike="noStrike">
                  <a:solidFill>
                    <a:srgbClr val="2B4560"/>
                  </a:solidFill>
                  <a:latin typeface="Roboto"/>
                  <a:ea typeface="Roboto"/>
                  <a:cs typeface="Roboto"/>
                  <a:sym typeface="Roboto"/>
                </a:rPr>
                <a:t>Anja Rettig</a:t>
              </a:r>
              <a:endParaRPr/>
            </a:p>
          </p:txBody>
        </p:sp>
      </p:grpSp>
      <p:grpSp>
        <p:nvGrpSpPr>
          <p:cNvPr id="102" name="Google Shape;102;p14"/>
          <p:cNvGrpSpPr/>
          <p:nvPr/>
        </p:nvGrpSpPr>
        <p:grpSpPr>
          <a:xfrm>
            <a:off x="9428961" y="5201082"/>
            <a:ext cx="4044600" cy="1164544"/>
            <a:chOff x="0" y="-9525"/>
            <a:chExt cx="5392800" cy="1552725"/>
          </a:xfrm>
        </p:grpSpPr>
        <p:sp>
          <p:nvSpPr>
            <p:cNvPr id="103" name="Google Shape;103;p14"/>
            <p:cNvSpPr/>
            <p:nvPr/>
          </p:nvSpPr>
          <p:spPr>
            <a:xfrm>
              <a:off x="0" y="0"/>
              <a:ext cx="5392800" cy="1543200"/>
            </a:xfrm>
            <a:custGeom>
              <a:rect b="b" l="l" r="r" t="t"/>
              <a:pathLst>
                <a:path extrusionOk="0" h="1543200" w="5392800">
                  <a:moveTo>
                    <a:pt x="0" y="0"/>
                  </a:moveTo>
                  <a:lnTo>
                    <a:pt x="5392800" y="0"/>
                  </a:lnTo>
                  <a:lnTo>
                    <a:pt x="5392800" y="1543200"/>
                  </a:lnTo>
                  <a:lnTo>
                    <a:pt x="0" y="1543200"/>
                  </a:lnTo>
                  <a:close/>
                </a:path>
              </a:pathLst>
            </a:custGeom>
            <a:solidFill>
              <a:srgbClr val="000000">
                <a:alpha val="0"/>
              </a:srgbClr>
            </a:solidFill>
            <a:ln>
              <a:noFill/>
            </a:ln>
          </p:spPr>
        </p:sp>
        <p:sp>
          <p:nvSpPr>
            <p:cNvPr id="104" name="Google Shape;104;p14"/>
            <p:cNvSpPr txBox="1"/>
            <p:nvPr/>
          </p:nvSpPr>
          <p:spPr>
            <a:xfrm>
              <a:off x="0" y="-9525"/>
              <a:ext cx="5392800" cy="1552725"/>
            </a:xfrm>
            <a:prstGeom prst="rect">
              <a:avLst/>
            </a:prstGeom>
            <a:noFill/>
            <a:ln>
              <a:noFill/>
            </a:ln>
          </p:spPr>
          <p:txBody>
            <a:bodyPr anchorCtr="0" anchor="b" bIns="0" lIns="0" spcFirstLastPara="1" rIns="0" wrap="square" tIns="0">
              <a:noAutofit/>
            </a:bodyPr>
            <a:lstStyle/>
            <a:p>
              <a:pPr indent="0" lvl="0" marL="0" marR="0" rtl="0" algn="ctr">
                <a:lnSpc>
                  <a:spcPct val="120000"/>
                </a:lnSpc>
                <a:spcBef>
                  <a:spcPts val="0"/>
                </a:spcBef>
                <a:spcAft>
                  <a:spcPts val="0"/>
                </a:spcAft>
                <a:buNone/>
              </a:pPr>
              <a:r>
                <a:rPr b="0" i="0" lang="en-US" sz="3600" u="none" cap="none" strike="noStrike">
                  <a:solidFill>
                    <a:srgbClr val="2B4560"/>
                  </a:solidFill>
                  <a:latin typeface="Roboto"/>
                  <a:ea typeface="Roboto"/>
                  <a:cs typeface="Roboto"/>
                  <a:sym typeface="Roboto"/>
                </a:rPr>
                <a:t>Fatemeh Eslami</a:t>
              </a:r>
              <a:endParaRPr/>
            </a:p>
          </p:txBody>
        </p:sp>
      </p:grpSp>
      <p:sp>
        <p:nvSpPr>
          <p:cNvPr id="105" name="Google Shape;105;p14"/>
          <p:cNvSpPr txBox="1"/>
          <p:nvPr/>
        </p:nvSpPr>
        <p:spPr>
          <a:xfrm>
            <a:off x="5084476" y="6435421"/>
            <a:ext cx="3861900" cy="879000"/>
          </a:xfrm>
          <a:prstGeom prst="rect">
            <a:avLst/>
          </a:prstGeom>
          <a:noFill/>
          <a:ln>
            <a:noFill/>
          </a:ln>
        </p:spPr>
        <p:txBody>
          <a:bodyPr anchorCtr="0" anchor="t" bIns="0" lIns="0" spcFirstLastPara="1" rIns="0" wrap="square" tIns="0">
            <a:spAutoFit/>
          </a:bodyPr>
          <a:lstStyle/>
          <a:p>
            <a:pPr indent="0" lvl="0" marL="0" marR="0" rtl="0" algn="ctr">
              <a:lnSpc>
                <a:spcPct val="137958"/>
              </a:lnSpc>
              <a:spcBef>
                <a:spcPts val="0"/>
              </a:spcBef>
              <a:spcAft>
                <a:spcPts val="0"/>
              </a:spcAft>
              <a:buNone/>
            </a:pPr>
            <a:r>
              <a:rPr b="0" i="0" lang="en-US" sz="2400" u="none" cap="none" strike="noStrike">
                <a:solidFill>
                  <a:srgbClr val="2F6D80"/>
                </a:solidFill>
                <a:latin typeface="Roboto"/>
                <a:ea typeface="Roboto"/>
                <a:cs typeface="Roboto"/>
                <a:sym typeface="Roboto"/>
              </a:rPr>
              <a:t>Computational Linguist &amp; Software Developer</a:t>
            </a:r>
            <a:endParaRPr>
              <a:solidFill>
                <a:srgbClr val="2F6D80"/>
              </a:solidFill>
            </a:endParaRPr>
          </a:p>
        </p:txBody>
      </p:sp>
      <p:sp>
        <p:nvSpPr>
          <p:cNvPr id="106" name="Google Shape;106;p14"/>
          <p:cNvSpPr txBox="1"/>
          <p:nvPr/>
        </p:nvSpPr>
        <p:spPr>
          <a:xfrm>
            <a:off x="9520386" y="6435421"/>
            <a:ext cx="3861900" cy="1388700"/>
          </a:xfrm>
          <a:prstGeom prst="rect">
            <a:avLst/>
          </a:prstGeom>
          <a:noFill/>
          <a:ln>
            <a:noFill/>
          </a:ln>
        </p:spPr>
        <p:txBody>
          <a:bodyPr anchorCtr="0" anchor="t" bIns="0" lIns="0" spcFirstLastPara="1" rIns="0" wrap="square" tIns="0">
            <a:spAutoFit/>
          </a:bodyPr>
          <a:lstStyle/>
          <a:p>
            <a:pPr indent="0" lvl="0" marL="0" marR="0" rtl="0" algn="ctr">
              <a:lnSpc>
                <a:spcPct val="137958"/>
              </a:lnSpc>
              <a:spcBef>
                <a:spcPts val="0"/>
              </a:spcBef>
              <a:spcAft>
                <a:spcPts val="0"/>
              </a:spcAft>
              <a:buNone/>
            </a:pPr>
            <a:r>
              <a:rPr b="0" i="0" lang="en-US" sz="2400" u="none" cap="none" strike="noStrike">
                <a:solidFill>
                  <a:srgbClr val="2F6D80"/>
                </a:solidFill>
                <a:latin typeface="Roboto"/>
                <a:ea typeface="Roboto"/>
                <a:cs typeface="Roboto"/>
                <a:sym typeface="Roboto"/>
              </a:rPr>
              <a:t>Business Intelligence Engineer &amp; Data Scientist</a:t>
            </a:r>
            <a:endParaRPr/>
          </a:p>
          <a:p>
            <a:pPr indent="0" lvl="0" marL="0" marR="0" rtl="0" algn="ctr">
              <a:lnSpc>
                <a:spcPct val="206958"/>
              </a:lnSpc>
              <a:spcBef>
                <a:spcPts val="0"/>
              </a:spcBef>
              <a:spcAft>
                <a:spcPts val="0"/>
              </a:spcAft>
              <a:buNone/>
            </a:pPr>
            <a:r>
              <a:t/>
            </a:r>
            <a:endParaRPr b="0" i="0" sz="2400" u="none" cap="none" strike="noStrike">
              <a:solidFill>
                <a:srgbClr val="2F6D80"/>
              </a:solidFill>
              <a:latin typeface="Roboto"/>
              <a:ea typeface="Roboto"/>
              <a:cs typeface="Roboto"/>
              <a:sym typeface="Roboto"/>
            </a:endParaRPr>
          </a:p>
        </p:txBody>
      </p:sp>
      <p:grpSp>
        <p:nvGrpSpPr>
          <p:cNvPr id="107" name="Google Shape;107;p14"/>
          <p:cNvGrpSpPr/>
          <p:nvPr/>
        </p:nvGrpSpPr>
        <p:grpSpPr>
          <a:xfrm>
            <a:off x="13864871" y="5201082"/>
            <a:ext cx="4044600" cy="1164544"/>
            <a:chOff x="0" y="-9525"/>
            <a:chExt cx="5392800" cy="1552725"/>
          </a:xfrm>
        </p:grpSpPr>
        <p:sp>
          <p:nvSpPr>
            <p:cNvPr id="108" name="Google Shape;108;p14"/>
            <p:cNvSpPr/>
            <p:nvPr/>
          </p:nvSpPr>
          <p:spPr>
            <a:xfrm>
              <a:off x="0" y="0"/>
              <a:ext cx="5392800" cy="1543200"/>
            </a:xfrm>
            <a:custGeom>
              <a:rect b="b" l="l" r="r" t="t"/>
              <a:pathLst>
                <a:path extrusionOk="0" h="1543200" w="5392800">
                  <a:moveTo>
                    <a:pt x="0" y="0"/>
                  </a:moveTo>
                  <a:lnTo>
                    <a:pt x="5392800" y="0"/>
                  </a:lnTo>
                  <a:lnTo>
                    <a:pt x="5392800" y="1543200"/>
                  </a:lnTo>
                  <a:lnTo>
                    <a:pt x="0" y="1543200"/>
                  </a:lnTo>
                  <a:close/>
                </a:path>
              </a:pathLst>
            </a:custGeom>
            <a:solidFill>
              <a:srgbClr val="000000">
                <a:alpha val="0"/>
              </a:srgbClr>
            </a:solidFill>
            <a:ln>
              <a:noFill/>
            </a:ln>
          </p:spPr>
        </p:sp>
        <p:sp>
          <p:nvSpPr>
            <p:cNvPr id="109" name="Google Shape;109;p14"/>
            <p:cNvSpPr txBox="1"/>
            <p:nvPr/>
          </p:nvSpPr>
          <p:spPr>
            <a:xfrm>
              <a:off x="0" y="-9525"/>
              <a:ext cx="5392800" cy="1552725"/>
            </a:xfrm>
            <a:prstGeom prst="rect">
              <a:avLst/>
            </a:prstGeom>
            <a:noFill/>
            <a:ln>
              <a:noFill/>
            </a:ln>
          </p:spPr>
          <p:txBody>
            <a:bodyPr anchorCtr="0" anchor="b" bIns="0" lIns="0" spcFirstLastPara="1" rIns="0" wrap="square" tIns="0">
              <a:noAutofit/>
            </a:bodyPr>
            <a:lstStyle/>
            <a:p>
              <a:pPr indent="0" lvl="0" marL="0" marR="0" rtl="0" algn="ctr">
                <a:lnSpc>
                  <a:spcPct val="119970"/>
                </a:lnSpc>
                <a:spcBef>
                  <a:spcPts val="0"/>
                </a:spcBef>
                <a:spcAft>
                  <a:spcPts val="0"/>
                </a:spcAft>
                <a:buNone/>
              </a:pPr>
              <a:r>
                <a:rPr b="0" i="0" lang="en-US" sz="3400" u="none" cap="none" strike="noStrike">
                  <a:solidFill>
                    <a:srgbClr val="2B4560"/>
                  </a:solidFill>
                  <a:latin typeface="Roboto"/>
                  <a:ea typeface="Roboto"/>
                  <a:cs typeface="Roboto"/>
                  <a:sym typeface="Roboto"/>
                </a:rPr>
                <a:t>Piotr Surie von Czechowski</a:t>
              </a:r>
              <a:endParaRPr/>
            </a:p>
          </p:txBody>
        </p:sp>
      </p:grpSp>
      <p:sp>
        <p:nvSpPr>
          <p:cNvPr id="110" name="Google Shape;110;p14"/>
          <p:cNvSpPr txBox="1"/>
          <p:nvPr/>
        </p:nvSpPr>
        <p:spPr>
          <a:xfrm>
            <a:off x="13956296" y="6435421"/>
            <a:ext cx="3861900" cy="1388700"/>
          </a:xfrm>
          <a:prstGeom prst="rect">
            <a:avLst/>
          </a:prstGeom>
          <a:noFill/>
          <a:ln>
            <a:noFill/>
          </a:ln>
        </p:spPr>
        <p:txBody>
          <a:bodyPr anchorCtr="0" anchor="t" bIns="0" lIns="0" spcFirstLastPara="1" rIns="0" wrap="square" tIns="0">
            <a:spAutoFit/>
          </a:bodyPr>
          <a:lstStyle/>
          <a:p>
            <a:pPr indent="0" lvl="0" marL="0" marR="0" rtl="0" algn="ctr">
              <a:lnSpc>
                <a:spcPct val="137958"/>
              </a:lnSpc>
              <a:spcBef>
                <a:spcPts val="0"/>
              </a:spcBef>
              <a:spcAft>
                <a:spcPts val="0"/>
              </a:spcAft>
              <a:buNone/>
            </a:pPr>
            <a:r>
              <a:rPr b="0" i="0" lang="en-US" sz="2400" u="none" cap="none" strike="noStrike">
                <a:solidFill>
                  <a:srgbClr val="2F6D80"/>
                </a:solidFill>
                <a:latin typeface="Roboto"/>
                <a:ea typeface="Roboto"/>
                <a:cs typeface="Roboto"/>
                <a:sym typeface="Roboto"/>
              </a:rPr>
              <a:t>Data Entrepreneur, Product Manager and part-time Data Scientist</a:t>
            </a:r>
            <a:endParaRPr>
              <a:solidFill>
                <a:srgbClr val="2F6D80"/>
              </a:solidFill>
            </a:endParaRPr>
          </a:p>
        </p:txBody>
      </p:sp>
      <p:sp>
        <p:nvSpPr>
          <p:cNvPr id="111" name="Google Shape;111;p14"/>
          <p:cNvSpPr/>
          <p:nvPr/>
        </p:nvSpPr>
        <p:spPr>
          <a:xfrm>
            <a:off x="14153082" y="1613103"/>
            <a:ext cx="3468179" cy="346817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4">
              <a:alphaModFix/>
            </a:blip>
            <a:stretch>
              <a:fillRect b="0" l="-486" r="-48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9717172" y="1613103"/>
            <a:ext cx="3468179" cy="3468179"/>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5281262" y="1613103"/>
            <a:ext cx="3468624" cy="3468624"/>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rotWithShape="1">
            <a:blip r:embed="rId6">
              <a:alphaModFix/>
            </a:blip>
            <a:stretch>
              <a:fillRect b="0" l="-19963" r="-19965"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txBox="1"/>
          <p:nvPr>
            <p:ph idx="12" type="sldNum"/>
          </p:nvPr>
        </p:nvSpPr>
        <p:spPr>
          <a:xfrm>
            <a:off x="15827050" y="97362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2300">
                <a:solidFill>
                  <a:srgbClr val="2F6D80"/>
                </a:solidFill>
                <a:latin typeface="Roboto"/>
                <a:ea typeface="Roboto"/>
                <a:cs typeface="Roboto"/>
                <a:sym typeface="Roboto"/>
              </a:rPr>
              <a:t>‹#›</a:t>
            </a:fld>
            <a:r>
              <a:rPr lang="en-US" sz="2300">
                <a:solidFill>
                  <a:srgbClr val="2F6D80"/>
                </a:solidFill>
                <a:latin typeface="Roboto"/>
                <a:ea typeface="Roboto"/>
                <a:cs typeface="Roboto"/>
                <a:sym typeface="Roboto"/>
              </a:rPr>
              <a:t>/15</a:t>
            </a:r>
            <a:endParaRPr sz="2300">
              <a:solidFill>
                <a:srgbClr val="2F6D80"/>
              </a:solidFill>
              <a:latin typeface="Roboto"/>
              <a:ea typeface="Roboto"/>
              <a:cs typeface="Roboto"/>
              <a:sym typeface="Roboto"/>
            </a:endParaRPr>
          </a:p>
        </p:txBody>
      </p:sp>
      <p:sp>
        <p:nvSpPr>
          <p:cNvPr id="115" name="Google Shape;115;p14"/>
          <p:cNvSpPr txBox="1"/>
          <p:nvPr/>
        </p:nvSpPr>
        <p:spPr>
          <a:xfrm>
            <a:off x="14514275" y="305925"/>
            <a:ext cx="3395100" cy="708000"/>
          </a:xfrm>
          <a:prstGeom prst="rect">
            <a:avLst/>
          </a:prstGeom>
          <a:noFill/>
          <a:ln>
            <a:noFill/>
          </a:ln>
        </p:spPr>
        <p:txBody>
          <a:bodyPr anchorCtr="0" anchor="t" bIns="0" lIns="0" spcFirstLastPara="1" rIns="0" wrap="square" tIns="0">
            <a:spAutoFit/>
          </a:bodyPr>
          <a:lstStyle/>
          <a:p>
            <a:pPr indent="0" lvl="0" marL="0" marR="0" rtl="0" algn="l">
              <a:lnSpc>
                <a:spcPct val="92000"/>
              </a:lnSpc>
              <a:spcBef>
                <a:spcPts val="0"/>
              </a:spcBef>
              <a:spcAft>
                <a:spcPts val="0"/>
              </a:spcAft>
              <a:buNone/>
            </a:pPr>
            <a:r>
              <a:rPr lang="en-US" sz="5000">
                <a:solidFill>
                  <a:srgbClr val="2B4560"/>
                </a:solidFill>
                <a:latin typeface="League Spartan"/>
                <a:ea typeface="League Spartan"/>
                <a:cs typeface="League Spartan"/>
                <a:sym typeface="League Spartan"/>
              </a:rPr>
              <a:t>QureAI</a:t>
            </a:r>
            <a:endParaRPr/>
          </a:p>
        </p:txBody>
      </p:sp>
      <p:sp>
        <p:nvSpPr>
          <p:cNvPr id="116" name="Google Shape;116;p14"/>
          <p:cNvSpPr/>
          <p:nvPr/>
        </p:nvSpPr>
        <p:spPr>
          <a:xfrm>
            <a:off x="16362150" y="-85046"/>
            <a:ext cx="2129941" cy="1973505"/>
          </a:xfrm>
          <a:custGeom>
            <a:rect b="b" l="l" r="r" t="t"/>
            <a:pathLst>
              <a:path extrusionOk="0" h="4813427" w="4813427">
                <a:moveTo>
                  <a:pt x="0" y="0"/>
                </a:moveTo>
                <a:lnTo>
                  <a:pt x="4813427" y="0"/>
                </a:lnTo>
                <a:lnTo>
                  <a:pt x="4813427" y="4813427"/>
                </a:lnTo>
                <a:lnTo>
                  <a:pt x="0" y="4813427"/>
                </a:lnTo>
                <a:lnTo>
                  <a:pt x="0" y="0"/>
                </a:lnTo>
                <a:close/>
              </a:path>
            </a:pathLst>
          </a:custGeom>
          <a:blipFill rotWithShape="1">
            <a:blip r:embed="rId7">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6D80"/>
        </a:solidFill>
      </p:bgPr>
    </p:bg>
    <p:spTree>
      <p:nvGrpSpPr>
        <p:cNvPr id="120" name="Shape 120"/>
        <p:cNvGrpSpPr/>
        <p:nvPr/>
      </p:nvGrpSpPr>
      <p:grpSpPr>
        <a:xfrm>
          <a:off x="0" y="0"/>
          <a:ext cx="0" cy="0"/>
          <a:chOff x="0" y="0"/>
          <a:chExt cx="0" cy="0"/>
        </a:xfrm>
      </p:grpSpPr>
      <p:sp>
        <p:nvSpPr>
          <p:cNvPr id="121" name="Google Shape;121;p15"/>
          <p:cNvSpPr/>
          <p:nvPr/>
        </p:nvSpPr>
        <p:spPr>
          <a:xfrm rot="10800000">
            <a:off x="0" y="1312831"/>
            <a:ext cx="18288000" cy="8974169"/>
          </a:xfrm>
          <a:custGeom>
            <a:rect b="b" l="l" r="r" t="t"/>
            <a:pathLst>
              <a:path extrusionOk="0" h="11965559" w="24384000">
                <a:moveTo>
                  <a:pt x="24384000" y="0"/>
                </a:moveTo>
                <a:lnTo>
                  <a:pt x="0" y="0"/>
                </a:lnTo>
                <a:lnTo>
                  <a:pt x="0" y="11965559"/>
                </a:lnTo>
                <a:lnTo>
                  <a:pt x="24384000" y="11965559"/>
                </a:lnTo>
                <a:close/>
              </a:path>
            </a:pathLst>
          </a:custGeom>
          <a:solidFill>
            <a:srgbClr val="E1E7E0"/>
          </a:solidFill>
          <a:ln>
            <a:noFill/>
          </a:ln>
        </p:spPr>
      </p:sp>
      <p:sp>
        <p:nvSpPr>
          <p:cNvPr id="122" name="Google Shape;122;p15"/>
          <p:cNvSpPr/>
          <p:nvPr/>
        </p:nvSpPr>
        <p:spPr>
          <a:xfrm>
            <a:off x="0" y="1312700"/>
            <a:ext cx="18288000" cy="217170"/>
          </a:xfrm>
          <a:custGeom>
            <a:rect b="b" l="l" r="r" t="t"/>
            <a:pathLst>
              <a:path extrusionOk="0" h="289560" w="24384000">
                <a:moveTo>
                  <a:pt x="0" y="0"/>
                </a:moveTo>
                <a:lnTo>
                  <a:pt x="24384000" y="0"/>
                </a:lnTo>
                <a:lnTo>
                  <a:pt x="24384000" y="289560"/>
                </a:lnTo>
                <a:lnTo>
                  <a:pt x="0" y="289560"/>
                </a:lnTo>
                <a:close/>
              </a:path>
            </a:pathLst>
          </a:custGeom>
          <a:solidFill>
            <a:srgbClr val="2B4560"/>
          </a:solidFill>
          <a:ln>
            <a:noFill/>
          </a:ln>
        </p:spPr>
      </p:sp>
      <p:grpSp>
        <p:nvGrpSpPr>
          <p:cNvPr id="123" name="Google Shape;123;p15"/>
          <p:cNvGrpSpPr/>
          <p:nvPr/>
        </p:nvGrpSpPr>
        <p:grpSpPr>
          <a:xfrm>
            <a:off x="7311125" y="3681625"/>
            <a:ext cx="9392222" cy="4016883"/>
            <a:chOff x="0" y="0"/>
            <a:chExt cx="12522962" cy="5355844"/>
          </a:xfrm>
        </p:grpSpPr>
        <p:sp>
          <p:nvSpPr>
            <p:cNvPr id="124" name="Google Shape;124;p15"/>
            <p:cNvSpPr/>
            <p:nvPr/>
          </p:nvSpPr>
          <p:spPr>
            <a:xfrm>
              <a:off x="12700" y="12700"/>
              <a:ext cx="12497562" cy="5330444"/>
            </a:xfrm>
            <a:custGeom>
              <a:rect b="b" l="l" r="r" t="t"/>
              <a:pathLst>
                <a:path extrusionOk="0" h="5330444" w="12497562">
                  <a:moveTo>
                    <a:pt x="0" y="0"/>
                  </a:moveTo>
                  <a:lnTo>
                    <a:pt x="12497562" y="0"/>
                  </a:lnTo>
                  <a:lnTo>
                    <a:pt x="12497562" y="5330444"/>
                  </a:lnTo>
                  <a:lnTo>
                    <a:pt x="0" y="5330444"/>
                  </a:lnTo>
                  <a:close/>
                </a:path>
              </a:pathLst>
            </a:custGeom>
            <a:solidFill>
              <a:srgbClr val="6AA4B0"/>
            </a:solidFill>
            <a:ln>
              <a:noFill/>
            </a:ln>
          </p:spPr>
        </p:sp>
        <p:sp>
          <p:nvSpPr>
            <p:cNvPr id="125" name="Google Shape;125;p15"/>
            <p:cNvSpPr/>
            <p:nvPr/>
          </p:nvSpPr>
          <p:spPr>
            <a:xfrm>
              <a:off x="0" y="0"/>
              <a:ext cx="12522962" cy="5355844"/>
            </a:xfrm>
            <a:custGeom>
              <a:rect b="b" l="l" r="r" t="t"/>
              <a:pathLst>
                <a:path extrusionOk="0" h="5355844" w="12522962">
                  <a:moveTo>
                    <a:pt x="12700" y="0"/>
                  </a:moveTo>
                  <a:lnTo>
                    <a:pt x="12510262" y="0"/>
                  </a:lnTo>
                  <a:cubicBezTo>
                    <a:pt x="12517247" y="0"/>
                    <a:pt x="12522962" y="5715"/>
                    <a:pt x="12522962" y="12700"/>
                  </a:cubicBezTo>
                  <a:lnTo>
                    <a:pt x="12522962" y="5343144"/>
                  </a:lnTo>
                  <a:cubicBezTo>
                    <a:pt x="12522962" y="5350129"/>
                    <a:pt x="12517247" y="5355844"/>
                    <a:pt x="12510262" y="5355844"/>
                  </a:cubicBezTo>
                  <a:lnTo>
                    <a:pt x="12700" y="5355844"/>
                  </a:lnTo>
                  <a:cubicBezTo>
                    <a:pt x="5715" y="5355844"/>
                    <a:pt x="0" y="5350129"/>
                    <a:pt x="0" y="5343144"/>
                  </a:cubicBezTo>
                  <a:lnTo>
                    <a:pt x="0" y="12700"/>
                  </a:lnTo>
                  <a:cubicBezTo>
                    <a:pt x="0" y="5715"/>
                    <a:pt x="5715" y="0"/>
                    <a:pt x="12700" y="0"/>
                  </a:cubicBezTo>
                  <a:moveTo>
                    <a:pt x="12700" y="25400"/>
                  </a:moveTo>
                  <a:lnTo>
                    <a:pt x="12700" y="12700"/>
                  </a:lnTo>
                  <a:lnTo>
                    <a:pt x="25400" y="12700"/>
                  </a:lnTo>
                  <a:lnTo>
                    <a:pt x="25400" y="5343144"/>
                  </a:lnTo>
                  <a:lnTo>
                    <a:pt x="12700" y="5343144"/>
                  </a:lnTo>
                  <a:lnTo>
                    <a:pt x="12700" y="5330444"/>
                  </a:lnTo>
                  <a:lnTo>
                    <a:pt x="12510262" y="5330444"/>
                  </a:lnTo>
                  <a:lnTo>
                    <a:pt x="12510262" y="5343144"/>
                  </a:lnTo>
                  <a:lnTo>
                    <a:pt x="12497562" y="5343144"/>
                  </a:lnTo>
                  <a:lnTo>
                    <a:pt x="12497562" y="12700"/>
                  </a:lnTo>
                  <a:lnTo>
                    <a:pt x="12510262" y="12700"/>
                  </a:lnTo>
                  <a:lnTo>
                    <a:pt x="12510262" y="25400"/>
                  </a:lnTo>
                  <a:lnTo>
                    <a:pt x="12700" y="25400"/>
                  </a:lnTo>
                  <a:close/>
                </a:path>
              </a:pathLst>
            </a:custGeom>
            <a:solidFill>
              <a:srgbClr val="E1E7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15"/>
          <p:cNvGrpSpPr/>
          <p:nvPr/>
        </p:nvGrpSpPr>
        <p:grpSpPr>
          <a:xfrm>
            <a:off x="196500" y="18413"/>
            <a:ext cx="17653201" cy="1219688"/>
            <a:chOff x="0" y="-19050"/>
            <a:chExt cx="23537601" cy="1626250"/>
          </a:xfrm>
        </p:grpSpPr>
        <p:sp>
          <p:nvSpPr>
            <p:cNvPr id="127" name="Google Shape;127;p15"/>
            <p:cNvSpPr/>
            <p:nvPr/>
          </p:nvSpPr>
          <p:spPr>
            <a:xfrm>
              <a:off x="0" y="0"/>
              <a:ext cx="23537601" cy="1607200"/>
            </a:xfrm>
            <a:custGeom>
              <a:rect b="b" l="l" r="r" t="t"/>
              <a:pathLst>
                <a:path extrusionOk="0" h="1607200" w="23537601">
                  <a:moveTo>
                    <a:pt x="0" y="0"/>
                  </a:moveTo>
                  <a:lnTo>
                    <a:pt x="23537601" y="0"/>
                  </a:lnTo>
                  <a:lnTo>
                    <a:pt x="23537601" y="1607200"/>
                  </a:lnTo>
                  <a:lnTo>
                    <a:pt x="0" y="1607200"/>
                  </a:lnTo>
                  <a:close/>
                </a:path>
              </a:pathLst>
            </a:custGeom>
            <a:solidFill>
              <a:srgbClr val="000000">
                <a:alpha val="0"/>
              </a:srgbClr>
            </a:solidFill>
            <a:ln>
              <a:noFill/>
            </a:ln>
          </p:spPr>
        </p:sp>
        <p:sp>
          <p:nvSpPr>
            <p:cNvPr id="128" name="Google Shape;128;p15"/>
            <p:cNvSpPr txBox="1"/>
            <p:nvPr/>
          </p:nvSpPr>
          <p:spPr>
            <a:xfrm>
              <a:off x="0" y="-19050"/>
              <a:ext cx="23537600" cy="1626250"/>
            </a:xfrm>
            <a:prstGeom prst="rect">
              <a:avLst/>
            </a:prstGeom>
            <a:noFill/>
            <a:ln>
              <a:noFill/>
            </a:ln>
          </p:spPr>
          <p:txBody>
            <a:bodyPr anchorCtr="0" anchor="ctr" bIns="0" lIns="0" spcFirstLastPara="1" rIns="0" wrap="square" tIns="0">
              <a:noAutofit/>
            </a:bodyPr>
            <a:lstStyle/>
            <a:p>
              <a:pPr indent="0" lvl="0" marL="0" marR="0" rtl="0" algn="l">
                <a:lnSpc>
                  <a:spcPct val="120007"/>
                </a:lnSpc>
                <a:spcBef>
                  <a:spcPts val="0"/>
                </a:spcBef>
                <a:spcAft>
                  <a:spcPts val="0"/>
                </a:spcAft>
                <a:buNone/>
              </a:pPr>
              <a:r>
                <a:rPr b="0" i="0" lang="en-US" sz="2799" u="none" cap="none" strike="noStrike">
                  <a:solidFill>
                    <a:srgbClr val="E1E7E0"/>
                  </a:solidFill>
                  <a:latin typeface="Roboto"/>
                  <a:ea typeface="Roboto"/>
                  <a:cs typeface="Roboto"/>
                  <a:sym typeface="Roboto"/>
                </a:rPr>
                <a:t>The Challenge </a:t>
              </a:r>
              <a:endParaRPr/>
            </a:p>
          </p:txBody>
        </p:sp>
      </p:grpSp>
      <p:sp>
        <p:nvSpPr>
          <p:cNvPr id="129" name="Google Shape;129;p15"/>
          <p:cNvSpPr txBox="1"/>
          <p:nvPr/>
        </p:nvSpPr>
        <p:spPr>
          <a:xfrm>
            <a:off x="287925" y="5101575"/>
            <a:ext cx="6733350" cy="4773300"/>
          </a:xfrm>
          <a:prstGeom prst="rect">
            <a:avLst/>
          </a:prstGeom>
          <a:noFill/>
          <a:ln>
            <a:noFill/>
          </a:ln>
        </p:spPr>
        <p:txBody>
          <a:bodyPr anchorCtr="0" anchor="t" bIns="0" lIns="0" spcFirstLastPara="1" rIns="0" wrap="square" tIns="0">
            <a:spAutoFit/>
          </a:bodyPr>
          <a:lstStyle/>
          <a:p>
            <a:pPr indent="-424180" lvl="1" marL="848360" marR="0" rtl="0" algn="l">
              <a:lnSpc>
                <a:spcPct val="180000"/>
              </a:lnSpc>
              <a:spcBef>
                <a:spcPts val="0"/>
              </a:spcBef>
              <a:spcAft>
                <a:spcPts val="0"/>
              </a:spcAft>
              <a:buClr>
                <a:srgbClr val="2B4560"/>
              </a:buClr>
              <a:buSzPts val="2200"/>
              <a:buFont typeface="Arial"/>
              <a:buChar char="•"/>
            </a:pPr>
            <a:r>
              <a:rPr b="0" i="0" lang="en-US" sz="2200" u="none" cap="none" strike="noStrike">
                <a:solidFill>
                  <a:srgbClr val="2B4560"/>
                </a:solidFill>
                <a:latin typeface="Roboto"/>
                <a:ea typeface="Roboto"/>
                <a:cs typeface="Roboto"/>
                <a:sym typeface="Roboto"/>
              </a:rPr>
              <a:t>Limited access to specialists</a:t>
            </a:r>
            <a:endParaRPr/>
          </a:p>
          <a:p>
            <a:pPr indent="-424180" lvl="1" marL="848360" marR="0" rtl="0" algn="l">
              <a:lnSpc>
                <a:spcPct val="180000"/>
              </a:lnSpc>
              <a:spcBef>
                <a:spcPts val="0"/>
              </a:spcBef>
              <a:spcAft>
                <a:spcPts val="0"/>
              </a:spcAft>
              <a:buClr>
                <a:srgbClr val="2B4560"/>
              </a:buClr>
              <a:buSzPts val="2200"/>
              <a:buFont typeface="Arial"/>
              <a:buChar char="•"/>
            </a:pPr>
            <a:r>
              <a:rPr b="0" i="0" lang="en-US" sz="2200" u="none" cap="none" strike="noStrike">
                <a:solidFill>
                  <a:srgbClr val="2B4560"/>
                </a:solidFill>
                <a:latin typeface="Roboto"/>
                <a:ea typeface="Roboto"/>
                <a:cs typeface="Roboto"/>
                <a:sym typeface="Roboto"/>
              </a:rPr>
              <a:t>Overwhelming medical information</a:t>
            </a:r>
            <a:endParaRPr/>
          </a:p>
          <a:p>
            <a:pPr indent="-424180" lvl="1" marL="848360" marR="0" rtl="0" algn="l">
              <a:lnSpc>
                <a:spcPct val="180000"/>
              </a:lnSpc>
              <a:spcBef>
                <a:spcPts val="0"/>
              </a:spcBef>
              <a:spcAft>
                <a:spcPts val="0"/>
              </a:spcAft>
              <a:buClr>
                <a:srgbClr val="2B4560"/>
              </a:buClr>
              <a:buSzPts val="2200"/>
              <a:buFont typeface="Arial"/>
              <a:buChar char="•"/>
            </a:pPr>
            <a:r>
              <a:rPr b="0" i="0" lang="en-US" sz="2200" u="none" cap="none" strike="noStrike">
                <a:solidFill>
                  <a:srgbClr val="2B4560"/>
                </a:solidFill>
                <a:latin typeface="Roboto"/>
                <a:ea typeface="Roboto"/>
                <a:cs typeface="Roboto"/>
                <a:sym typeface="Roboto"/>
              </a:rPr>
              <a:t>Unverified or risky advice</a:t>
            </a:r>
            <a:endParaRPr/>
          </a:p>
          <a:p>
            <a:pPr indent="-424180" lvl="1" marL="848360" marR="0" rtl="0" algn="l">
              <a:lnSpc>
                <a:spcPct val="180000"/>
              </a:lnSpc>
              <a:spcBef>
                <a:spcPts val="0"/>
              </a:spcBef>
              <a:spcAft>
                <a:spcPts val="0"/>
              </a:spcAft>
              <a:buClr>
                <a:srgbClr val="2B4560"/>
              </a:buClr>
              <a:buSzPts val="2200"/>
              <a:buFont typeface="Arial"/>
              <a:buChar char="•"/>
            </a:pPr>
            <a:r>
              <a:rPr b="0" i="0" lang="en-US" sz="2200" u="none" cap="none" strike="noStrike">
                <a:solidFill>
                  <a:srgbClr val="2B4560"/>
                </a:solidFill>
                <a:latin typeface="Roboto"/>
                <a:ea typeface="Roboto"/>
                <a:cs typeface="Roboto"/>
                <a:sym typeface="Roboto"/>
              </a:rPr>
              <a:t>Fears over personal data exposure</a:t>
            </a:r>
            <a:endParaRPr/>
          </a:p>
          <a:p>
            <a:pPr indent="-694112" lvl="1" marL="1388225" marR="0" rtl="0" algn="l">
              <a:lnSpc>
                <a:spcPct val="294545"/>
              </a:lnSpc>
              <a:spcBef>
                <a:spcPts val="0"/>
              </a:spcBef>
              <a:spcAft>
                <a:spcPts val="0"/>
              </a:spcAft>
              <a:buNone/>
            </a:pPr>
            <a:r>
              <a:t/>
            </a:r>
            <a:endParaRPr b="0" i="0" sz="2200" u="none" cap="none" strike="noStrike">
              <a:solidFill>
                <a:srgbClr val="2B4560"/>
              </a:solidFill>
              <a:latin typeface="Roboto"/>
              <a:ea typeface="Roboto"/>
              <a:cs typeface="Roboto"/>
              <a:sym typeface="Roboto"/>
            </a:endParaRPr>
          </a:p>
          <a:p>
            <a:pPr indent="-694112" lvl="1" marL="1388225" marR="0" rtl="0" algn="l">
              <a:lnSpc>
                <a:spcPct val="294545"/>
              </a:lnSpc>
              <a:spcBef>
                <a:spcPts val="0"/>
              </a:spcBef>
              <a:spcAft>
                <a:spcPts val="0"/>
              </a:spcAft>
              <a:buNone/>
            </a:pPr>
            <a:r>
              <a:t/>
            </a:r>
            <a:endParaRPr b="0" i="0" sz="2200" u="none" cap="none" strike="noStrike">
              <a:solidFill>
                <a:srgbClr val="2B4560"/>
              </a:solidFill>
              <a:latin typeface="Roboto"/>
              <a:ea typeface="Roboto"/>
              <a:cs typeface="Roboto"/>
              <a:sym typeface="Roboto"/>
            </a:endParaRPr>
          </a:p>
          <a:p>
            <a:pPr indent="-694112" lvl="1" marL="1388225" marR="0" rtl="0" algn="l">
              <a:lnSpc>
                <a:spcPct val="294545"/>
              </a:lnSpc>
              <a:spcBef>
                <a:spcPts val="0"/>
              </a:spcBef>
              <a:spcAft>
                <a:spcPts val="0"/>
              </a:spcAft>
              <a:buNone/>
            </a:pPr>
            <a:r>
              <a:t/>
            </a:r>
            <a:endParaRPr b="0" i="0" sz="2200" u="none" cap="none" strike="noStrike">
              <a:solidFill>
                <a:srgbClr val="2B4560"/>
              </a:solidFill>
              <a:latin typeface="Roboto"/>
              <a:ea typeface="Roboto"/>
              <a:cs typeface="Roboto"/>
              <a:sym typeface="Roboto"/>
            </a:endParaRPr>
          </a:p>
        </p:txBody>
      </p:sp>
      <p:sp>
        <p:nvSpPr>
          <p:cNvPr id="130" name="Google Shape;130;p15"/>
          <p:cNvSpPr/>
          <p:nvPr/>
        </p:nvSpPr>
        <p:spPr>
          <a:xfrm>
            <a:off x="16531482" y="7875896"/>
            <a:ext cx="1097400" cy="787200"/>
          </a:xfrm>
          <a:custGeom>
            <a:rect b="b" l="l" r="r" t="t"/>
            <a:pathLst>
              <a:path extrusionOk="0" h="1049600" w="1463200">
                <a:moveTo>
                  <a:pt x="0" y="0"/>
                </a:moveTo>
                <a:lnTo>
                  <a:pt x="1463200" y="0"/>
                </a:lnTo>
                <a:lnTo>
                  <a:pt x="1463200" y="1049600"/>
                </a:lnTo>
                <a:lnTo>
                  <a:pt x="0" y="1049600"/>
                </a:lnTo>
                <a:close/>
              </a:path>
            </a:pathLst>
          </a:custGeom>
          <a:solidFill>
            <a:srgbClr val="000000">
              <a:alpha val="0"/>
            </a:srgbClr>
          </a:solidFill>
          <a:ln>
            <a:noFill/>
          </a:ln>
        </p:spPr>
      </p:sp>
      <p:sp>
        <p:nvSpPr>
          <p:cNvPr id="131" name="Google Shape;131;p15"/>
          <p:cNvSpPr txBox="1"/>
          <p:nvPr/>
        </p:nvSpPr>
        <p:spPr>
          <a:xfrm>
            <a:off x="10685175" y="4429400"/>
            <a:ext cx="5917500" cy="3142500"/>
          </a:xfrm>
          <a:prstGeom prst="rect">
            <a:avLst/>
          </a:prstGeom>
          <a:noFill/>
          <a:ln>
            <a:noFill/>
          </a:ln>
        </p:spPr>
        <p:txBody>
          <a:bodyPr anchorCtr="0" anchor="t" bIns="0" lIns="0" spcFirstLastPara="1" rIns="0" wrap="square" tIns="0">
            <a:spAutoFit/>
          </a:bodyPr>
          <a:lstStyle/>
          <a:p>
            <a:pPr indent="0" lvl="0" marL="0" marR="0" rtl="0" algn="l">
              <a:lnSpc>
                <a:spcPct val="138000"/>
              </a:lnSpc>
              <a:spcBef>
                <a:spcPts val="0"/>
              </a:spcBef>
              <a:spcAft>
                <a:spcPts val="0"/>
              </a:spcAft>
              <a:buNone/>
            </a:pPr>
            <a:r>
              <a:rPr b="0" i="0" lang="en-US" sz="2200" u="none" cap="none" strike="noStrike">
                <a:solidFill>
                  <a:srgbClr val="2B4560"/>
                </a:solidFill>
                <a:latin typeface="Roboto"/>
                <a:ea typeface="Roboto"/>
                <a:cs typeface="Roboto"/>
                <a:sym typeface="Roboto"/>
              </a:rPr>
              <a:t>Ludwig is a </a:t>
            </a:r>
            <a:r>
              <a:rPr lang="en-US" sz="2200">
                <a:solidFill>
                  <a:srgbClr val="2B4560"/>
                </a:solidFill>
                <a:latin typeface="Roboto"/>
                <a:ea typeface="Roboto"/>
                <a:cs typeface="Roboto"/>
                <a:sym typeface="Roboto"/>
              </a:rPr>
              <a:t>56</a:t>
            </a:r>
            <a:r>
              <a:rPr b="0" i="0" lang="en-US" sz="2200" u="none" cap="none" strike="noStrike">
                <a:solidFill>
                  <a:srgbClr val="2B4560"/>
                </a:solidFill>
                <a:latin typeface="Roboto"/>
                <a:ea typeface="Roboto"/>
                <a:cs typeface="Roboto"/>
                <a:sym typeface="Roboto"/>
              </a:rPr>
              <a:t> year old professional with hearing loss, exhausted by specialist waits. When he turned to AI for answers, generic chatbots delivered contradictory, jargon-filled, and alarming "advice." His core questions: Can I trust this guidance? Is my privacy protected?</a:t>
            </a:r>
            <a:endParaRPr/>
          </a:p>
          <a:p>
            <a:pPr indent="0" lvl="0" marL="0" marR="0" rtl="0" algn="l">
              <a:lnSpc>
                <a:spcPct val="225772"/>
              </a:lnSpc>
              <a:spcBef>
                <a:spcPts val="0"/>
              </a:spcBef>
              <a:spcAft>
                <a:spcPts val="0"/>
              </a:spcAft>
              <a:buNone/>
            </a:pPr>
            <a:r>
              <a:t/>
            </a:r>
            <a:endParaRPr b="0" i="0" sz="2200" u="none" cap="none" strike="noStrike">
              <a:solidFill>
                <a:srgbClr val="2B4560"/>
              </a:solidFill>
              <a:latin typeface="Roboto"/>
              <a:ea typeface="Roboto"/>
              <a:cs typeface="Roboto"/>
              <a:sym typeface="Roboto"/>
            </a:endParaRPr>
          </a:p>
        </p:txBody>
      </p:sp>
      <p:sp>
        <p:nvSpPr>
          <p:cNvPr id="132" name="Google Shape;132;p15"/>
          <p:cNvSpPr/>
          <p:nvPr/>
        </p:nvSpPr>
        <p:spPr>
          <a:xfrm>
            <a:off x="7564276" y="3862350"/>
            <a:ext cx="2437448" cy="2437448"/>
          </a:xfrm>
          <a:custGeom>
            <a:rect b="b" l="l" r="r" t="t"/>
            <a:pathLst>
              <a:path extrusionOk="0" h="3249930" w="3249930">
                <a:moveTo>
                  <a:pt x="0" y="0"/>
                </a:moveTo>
                <a:lnTo>
                  <a:pt x="3249930" y="0"/>
                </a:lnTo>
                <a:lnTo>
                  <a:pt x="3249930" y="3249930"/>
                </a:lnTo>
                <a:lnTo>
                  <a:pt x="0" y="3249930"/>
                </a:lnTo>
                <a:lnTo>
                  <a:pt x="0" y="0"/>
                </a:lnTo>
                <a:close/>
              </a:path>
            </a:pathLst>
          </a:custGeom>
          <a:blipFill rotWithShape="1">
            <a:blip r:embed="rId3">
              <a:alphaModFix/>
            </a:blip>
            <a:stretch>
              <a:fillRect b="0" l="0" r="0" t="0"/>
            </a:stretch>
          </a:blipFill>
          <a:ln>
            <a:noFill/>
          </a:ln>
        </p:spPr>
      </p:sp>
      <p:sp>
        <p:nvSpPr>
          <p:cNvPr id="133" name="Google Shape;133;p15"/>
          <p:cNvSpPr txBox="1"/>
          <p:nvPr/>
        </p:nvSpPr>
        <p:spPr>
          <a:xfrm>
            <a:off x="287925" y="1712650"/>
            <a:ext cx="17470350" cy="8730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4400" u="none" cap="none" strike="noStrike">
                <a:solidFill>
                  <a:srgbClr val="2B4560"/>
                </a:solidFill>
                <a:latin typeface="Roboto"/>
                <a:ea typeface="Roboto"/>
                <a:cs typeface="Roboto"/>
                <a:sym typeface="Roboto"/>
              </a:rPr>
              <a:t>Patients struggle to trust AI-based information</a:t>
            </a:r>
            <a:endParaRPr/>
          </a:p>
        </p:txBody>
      </p:sp>
      <p:sp>
        <p:nvSpPr>
          <p:cNvPr id="134" name="Google Shape;134;p15"/>
          <p:cNvSpPr txBox="1"/>
          <p:nvPr/>
        </p:nvSpPr>
        <p:spPr>
          <a:xfrm>
            <a:off x="10685175" y="3887100"/>
            <a:ext cx="5817300" cy="430800"/>
          </a:xfrm>
          <a:prstGeom prst="rect">
            <a:avLst/>
          </a:prstGeom>
          <a:noFill/>
          <a:ln>
            <a:noFill/>
          </a:ln>
        </p:spPr>
        <p:txBody>
          <a:bodyPr anchorCtr="0" anchor="t" bIns="0" lIns="0" spcFirstLastPara="1" rIns="0" wrap="square" tIns="0">
            <a:spAutoFit/>
          </a:bodyPr>
          <a:lstStyle/>
          <a:p>
            <a:pPr indent="0" lvl="0" marL="0" marR="0" rtl="0" algn="l">
              <a:lnSpc>
                <a:spcPct val="138013"/>
              </a:lnSpc>
              <a:spcBef>
                <a:spcPts val="0"/>
              </a:spcBef>
              <a:spcAft>
                <a:spcPts val="0"/>
              </a:spcAft>
              <a:buNone/>
            </a:pPr>
            <a:r>
              <a:rPr b="1" i="0" lang="en-US" sz="2799" u="none" cap="none" strike="noStrike">
                <a:solidFill>
                  <a:srgbClr val="2B4560"/>
                </a:solidFill>
                <a:latin typeface="Roboto"/>
                <a:ea typeface="Roboto"/>
                <a:cs typeface="Roboto"/>
                <a:sym typeface="Roboto"/>
              </a:rPr>
              <a:t>Meet Ludwig, a typical </a:t>
            </a:r>
            <a:r>
              <a:rPr b="1" lang="en-US" sz="2799">
                <a:solidFill>
                  <a:srgbClr val="2B4560"/>
                </a:solidFill>
                <a:latin typeface="Roboto"/>
                <a:ea typeface="Roboto"/>
                <a:cs typeface="Roboto"/>
                <a:sym typeface="Roboto"/>
              </a:rPr>
              <a:t>user</a:t>
            </a:r>
            <a:r>
              <a:rPr b="1" i="0" lang="en-US" sz="2799" u="none" cap="none" strike="noStrike">
                <a:solidFill>
                  <a:srgbClr val="2B4560"/>
                </a:solidFill>
                <a:latin typeface="Roboto"/>
                <a:ea typeface="Roboto"/>
                <a:cs typeface="Roboto"/>
                <a:sym typeface="Roboto"/>
              </a:rPr>
              <a:t>:</a:t>
            </a:r>
            <a:endParaRPr/>
          </a:p>
        </p:txBody>
      </p:sp>
      <p:sp>
        <p:nvSpPr>
          <p:cNvPr id="135" name="Google Shape;135;p15"/>
          <p:cNvSpPr txBox="1"/>
          <p:nvPr/>
        </p:nvSpPr>
        <p:spPr>
          <a:xfrm>
            <a:off x="287925" y="3715900"/>
            <a:ext cx="5817150" cy="1179825"/>
          </a:xfrm>
          <a:prstGeom prst="rect">
            <a:avLst/>
          </a:prstGeom>
          <a:noFill/>
          <a:ln>
            <a:noFill/>
          </a:ln>
        </p:spPr>
        <p:txBody>
          <a:bodyPr anchorCtr="0" anchor="t" bIns="0" lIns="0" spcFirstLastPara="1" rIns="0" wrap="square" tIns="0">
            <a:spAutoFit/>
          </a:bodyPr>
          <a:lstStyle/>
          <a:p>
            <a:pPr indent="0" lvl="0" marL="0" marR="0" rtl="0" algn="l">
              <a:lnSpc>
                <a:spcPct val="138013"/>
              </a:lnSpc>
              <a:spcBef>
                <a:spcPts val="0"/>
              </a:spcBef>
              <a:spcAft>
                <a:spcPts val="0"/>
              </a:spcAft>
              <a:buNone/>
            </a:pPr>
            <a:r>
              <a:rPr b="1" i="0" lang="en-US" sz="2799" u="none" cap="none" strike="noStrike">
                <a:solidFill>
                  <a:srgbClr val="2B4560"/>
                </a:solidFill>
                <a:latin typeface="Roboto"/>
                <a:ea typeface="Roboto"/>
                <a:cs typeface="Roboto"/>
                <a:sym typeface="Roboto"/>
              </a:rPr>
              <a:t>AI based healthcare doesn’t adequately meet patient needs</a:t>
            </a:r>
            <a:endParaRPr/>
          </a:p>
        </p:txBody>
      </p:sp>
      <p:sp>
        <p:nvSpPr>
          <p:cNvPr id="136" name="Google Shape;136;p15"/>
          <p:cNvSpPr txBox="1"/>
          <p:nvPr>
            <p:ph idx="12" type="sldNum"/>
          </p:nvPr>
        </p:nvSpPr>
        <p:spPr>
          <a:xfrm>
            <a:off x="15827050" y="97362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2300">
                <a:solidFill>
                  <a:srgbClr val="2F6D80"/>
                </a:solidFill>
                <a:latin typeface="Roboto"/>
                <a:ea typeface="Roboto"/>
                <a:cs typeface="Roboto"/>
                <a:sym typeface="Roboto"/>
              </a:rPr>
              <a:t>‹#›</a:t>
            </a:fld>
            <a:r>
              <a:rPr lang="en-US" sz="2300">
                <a:solidFill>
                  <a:srgbClr val="2F6D80"/>
                </a:solidFill>
                <a:latin typeface="Roboto"/>
                <a:ea typeface="Roboto"/>
                <a:cs typeface="Roboto"/>
                <a:sym typeface="Roboto"/>
              </a:rPr>
              <a:t>/15</a:t>
            </a:r>
            <a:endParaRPr sz="2300">
              <a:solidFill>
                <a:srgbClr val="2F6D80"/>
              </a:solidFill>
              <a:latin typeface="Roboto"/>
              <a:ea typeface="Roboto"/>
              <a:cs typeface="Roboto"/>
              <a:sym typeface="Roboto"/>
            </a:endParaRPr>
          </a:p>
        </p:txBody>
      </p:sp>
      <p:pic>
        <p:nvPicPr>
          <p:cNvPr id="137" name="Google Shape;137;p15" title="Screenshot 2025-07-24 at 09.59.22.png"/>
          <p:cNvPicPr preferRelativeResize="0"/>
          <p:nvPr/>
        </p:nvPicPr>
        <p:blipFill>
          <a:blip r:embed="rId4">
            <a:alphaModFix/>
          </a:blip>
          <a:stretch>
            <a:fillRect/>
          </a:stretch>
        </p:blipFill>
        <p:spPr>
          <a:xfrm>
            <a:off x="16993725" y="18425"/>
            <a:ext cx="1294274" cy="12942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6D80"/>
        </a:solidFill>
      </p:bgPr>
    </p:bg>
    <p:spTree>
      <p:nvGrpSpPr>
        <p:cNvPr id="141" name="Shape 141"/>
        <p:cNvGrpSpPr/>
        <p:nvPr/>
      </p:nvGrpSpPr>
      <p:grpSpPr>
        <a:xfrm>
          <a:off x="0" y="0"/>
          <a:ext cx="0" cy="0"/>
          <a:chOff x="0" y="0"/>
          <a:chExt cx="0" cy="0"/>
        </a:xfrm>
      </p:grpSpPr>
      <p:sp>
        <p:nvSpPr>
          <p:cNvPr id="142" name="Google Shape;142;p16"/>
          <p:cNvSpPr/>
          <p:nvPr/>
        </p:nvSpPr>
        <p:spPr>
          <a:xfrm rot="10800000">
            <a:off x="0" y="1312831"/>
            <a:ext cx="18288000" cy="8974169"/>
          </a:xfrm>
          <a:custGeom>
            <a:rect b="b" l="l" r="r" t="t"/>
            <a:pathLst>
              <a:path extrusionOk="0" h="11965559" w="24384000">
                <a:moveTo>
                  <a:pt x="24384000" y="0"/>
                </a:moveTo>
                <a:lnTo>
                  <a:pt x="0" y="0"/>
                </a:lnTo>
                <a:lnTo>
                  <a:pt x="0" y="11965559"/>
                </a:lnTo>
                <a:lnTo>
                  <a:pt x="24384000" y="11965559"/>
                </a:lnTo>
                <a:close/>
              </a:path>
            </a:pathLst>
          </a:custGeom>
          <a:solidFill>
            <a:srgbClr val="E1E7E0"/>
          </a:solidFill>
          <a:ln>
            <a:noFill/>
          </a:ln>
        </p:spPr>
      </p:sp>
      <p:sp>
        <p:nvSpPr>
          <p:cNvPr id="143" name="Google Shape;143;p16"/>
          <p:cNvSpPr/>
          <p:nvPr/>
        </p:nvSpPr>
        <p:spPr>
          <a:xfrm>
            <a:off x="0" y="1312700"/>
            <a:ext cx="18288000" cy="217170"/>
          </a:xfrm>
          <a:custGeom>
            <a:rect b="b" l="l" r="r" t="t"/>
            <a:pathLst>
              <a:path extrusionOk="0" h="289560" w="24384000">
                <a:moveTo>
                  <a:pt x="0" y="0"/>
                </a:moveTo>
                <a:lnTo>
                  <a:pt x="24384000" y="0"/>
                </a:lnTo>
                <a:lnTo>
                  <a:pt x="24384000" y="289560"/>
                </a:lnTo>
                <a:lnTo>
                  <a:pt x="0" y="289560"/>
                </a:lnTo>
                <a:close/>
              </a:path>
            </a:pathLst>
          </a:custGeom>
          <a:solidFill>
            <a:srgbClr val="2B4560"/>
          </a:solidFill>
          <a:ln>
            <a:noFill/>
          </a:ln>
        </p:spPr>
      </p:sp>
      <p:grpSp>
        <p:nvGrpSpPr>
          <p:cNvPr id="144" name="Google Shape;144;p16"/>
          <p:cNvGrpSpPr/>
          <p:nvPr/>
        </p:nvGrpSpPr>
        <p:grpSpPr>
          <a:xfrm>
            <a:off x="196500" y="18413"/>
            <a:ext cx="17653201" cy="1219688"/>
            <a:chOff x="0" y="-19050"/>
            <a:chExt cx="23537601" cy="1626250"/>
          </a:xfrm>
        </p:grpSpPr>
        <p:sp>
          <p:nvSpPr>
            <p:cNvPr id="145" name="Google Shape;145;p16"/>
            <p:cNvSpPr/>
            <p:nvPr/>
          </p:nvSpPr>
          <p:spPr>
            <a:xfrm>
              <a:off x="0" y="0"/>
              <a:ext cx="23537601" cy="1607200"/>
            </a:xfrm>
            <a:custGeom>
              <a:rect b="b" l="l" r="r" t="t"/>
              <a:pathLst>
                <a:path extrusionOk="0" h="1607200" w="23537601">
                  <a:moveTo>
                    <a:pt x="0" y="0"/>
                  </a:moveTo>
                  <a:lnTo>
                    <a:pt x="23537601" y="0"/>
                  </a:lnTo>
                  <a:lnTo>
                    <a:pt x="23537601" y="1607200"/>
                  </a:lnTo>
                  <a:lnTo>
                    <a:pt x="0" y="1607200"/>
                  </a:lnTo>
                  <a:close/>
                </a:path>
              </a:pathLst>
            </a:custGeom>
            <a:solidFill>
              <a:srgbClr val="000000">
                <a:alpha val="0"/>
              </a:srgbClr>
            </a:solidFill>
            <a:ln>
              <a:noFill/>
            </a:ln>
          </p:spPr>
        </p:sp>
        <p:sp>
          <p:nvSpPr>
            <p:cNvPr id="146" name="Google Shape;146;p16"/>
            <p:cNvSpPr txBox="1"/>
            <p:nvPr/>
          </p:nvSpPr>
          <p:spPr>
            <a:xfrm>
              <a:off x="0" y="-19050"/>
              <a:ext cx="23537600" cy="1626250"/>
            </a:xfrm>
            <a:prstGeom prst="rect">
              <a:avLst/>
            </a:prstGeom>
            <a:noFill/>
            <a:ln>
              <a:noFill/>
            </a:ln>
          </p:spPr>
          <p:txBody>
            <a:bodyPr anchorCtr="0" anchor="ctr" bIns="0" lIns="0" spcFirstLastPara="1" rIns="0" wrap="square" tIns="0">
              <a:noAutofit/>
            </a:bodyPr>
            <a:lstStyle/>
            <a:p>
              <a:pPr indent="0" lvl="0" marL="0" marR="0" rtl="0" algn="l">
                <a:lnSpc>
                  <a:spcPct val="120007"/>
                </a:lnSpc>
                <a:spcBef>
                  <a:spcPts val="0"/>
                </a:spcBef>
                <a:spcAft>
                  <a:spcPts val="0"/>
                </a:spcAft>
                <a:buNone/>
              </a:pPr>
              <a:r>
                <a:rPr b="0" i="0" lang="en-US" sz="2799" u="none" cap="none" strike="noStrike">
                  <a:solidFill>
                    <a:srgbClr val="E1E7E0"/>
                  </a:solidFill>
                  <a:latin typeface="Roboto"/>
                  <a:ea typeface="Roboto"/>
                  <a:cs typeface="Roboto"/>
                  <a:sym typeface="Roboto"/>
                </a:rPr>
                <a:t>The Challenge </a:t>
              </a:r>
              <a:endParaRPr/>
            </a:p>
          </p:txBody>
        </p:sp>
      </p:grpSp>
      <p:sp>
        <p:nvSpPr>
          <p:cNvPr id="147" name="Google Shape;147;p16"/>
          <p:cNvSpPr/>
          <p:nvPr/>
        </p:nvSpPr>
        <p:spPr>
          <a:xfrm>
            <a:off x="482298" y="2985950"/>
            <a:ext cx="7603236" cy="6516910"/>
          </a:xfrm>
          <a:custGeom>
            <a:rect b="b" l="l" r="r" t="t"/>
            <a:pathLst>
              <a:path extrusionOk="0" h="8689213" w="10137648">
                <a:moveTo>
                  <a:pt x="0" y="0"/>
                </a:moveTo>
                <a:lnTo>
                  <a:pt x="10137648" y="0"/>
                </a:lnTo>
                <a:lnTo>
                  <a:pt x="10137648" y="8689213"/>
                </a:lnTo>
                <a:lnTo>
                  <a:pt x="0" y="8689213"/>
                </a:lnTo>
                <a:lnTo>
                  <a:pt x="0" y="0"/>
                </a:lnTo>
                <a:close/>
              </a:path>
            </a:pathLst>
          </a:custGeom>
          <a:blipFill rotWithShape="1">
            <a:blip r:embed="rId3">
              <a:alphaModFix/>
            </a:blip>
            <a:stretch>
              <a:fillRect b="0" l="0" r="0" t="0"/>
            </a:stretch>
          </a:blipFill>
          <a:ln>
            <a:noFill/>
          </a:ln>
        </p:spPr>
      </p:sp>
      <p:sp>
        <p:nvSpPr>
          <p:cNvPr id="148" name="Google Shape;148;p16"/>
          <p:cNvSpPr/>
          <p:nvPr/>
        </p:nvSpPr>
        <p:spPr>
          <a:xfrm>
            <a:off x="8301250" y="7488950"/>
            <a:ext cx="7205472" cy="2087594"/>
          </a:xfrm>
          <a:custGeom>
            <a:rect b="b" l="l" r="r" t="t"/>
            <a:pathLst>
              <a:path extrusionOk="0" h="2783459" w="9607296">
                <a:moveTo>
                  <a:pt x="0" y="0"/>
                </a:moveTo>
                <a:lnTo>
                  <a:pt x="9607296" y="0"/>
                </a:lnTo>
                <a:lnTo>
                  <a:pt x="9607296" y="2783459"/>
                </a:lnTo>
                <a:lnTo>
                  <a:pt x="0" y="2783459"/>
                </a:lnTo>
                <a:lnTo>
                  <a:pt x="0" y="0"/>
                </a:lnTo>
                <a:close/>
              </a:path>
            </a:pathLst>
          </a:custGeom>
          <a:blipFill rotWithShape="1">
            <a:blip r:embed="rId4">
              <a:alphaModFix/>
            </a:blip>
            <a:stretch>
              <a:fillRect b="-669" l="0" r="0" t="-669"/>
            </a:stretch>
          </a:blipFill>
          <a:ln>
            <a:noFill/>
          </a:ln>
        </p:spPr>
      </p:sp>
      <p:sp>
        <p:nvSpPr>
          <p:cNvPr id="149" name="Google Shape;149;p16"/>
          <p:cNvSpPr/>
          <p:nvPr/>
        </p:nvSpPr>
        <p:spPr>
          <a:xfrm>
            <a:off x="8301250" y="2985950"/>
            <a:ext cx="7196452" cy="4627912"/>
          </a:xfrm>
          <a:custGeom>
            <a:rect b="b" l="l" r="r" t="t"/>
            <a:pathLst>
              <a:path extrusionOk="0" h="6170549" w="9255887">
                <a:moveTo>
                  <a:pt x="0" y="0"/>
                </a:moveTo>
                <a:lnTo>
                  <a:pt x="9255887" y="0"/>
                </a:lnTo>
                <a:lnTo>
                  <a:pt x="9255887" y="6170549"/>
                </a:lnTo>
                <a:lnTo>
                  <a:pt x="0" y="6170549"/>
                </a:lnTo>
                <a:lnTo>
                  <a:pt x="0" y="0"/>
                </a:lnTo>
                <a:close/>
              </a:path>
            </a:pathLst>
          </a:custGeom>
          <a:blipFill rotWithShape="1">
            <a:blip r:embed="rId5">
              <a:alphaModFix amt="73000"/>
            </a:blip>
            <a:stretch>
              <a:fillRect b="0" l="0" r="0" t="0"/>
            </a:stretch>
          </a:blipFill>
          <a:ln>
            <a:noFill/>
          </a:ln>
        </p:spPr>
      </p:sp>
      <p:sp>
        <p:nvSpPr>
          <p:cNvPr id="150" name="Google Shape;150;p16"/>
          <p:cNvSpPr txBox="1"/>
          <p:nvPr/>
        </p:nvSpPr>
        <p:spPr>
          <a:xfrm>
            <a:off x="287925" y="1712650"/>
            <a:ext cx="17470350" cy="67627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4400" u="none" cap="none" strike="noStrike">
                <a:solidFill>
                  <a:srgbClr val="2B4560"/>
                </a:solidFill>
                <a:latin typeface="Roboto"/>
                <a:ea typeface="Roboto"/>
                <a:cs typeface="Roboto"/>
                <a:sym typeface="Roboto"/>
              </a:rPr>
              <a:t>Over half of all US patients are concerned about AI in healthcare</a:t>
            </a:r>
            <a:endParaRPr/>
          </a:p>
        </p:txBody>
      </p:sp>
      <p:sp>
        <p:nvSpPr>
          <p:cNvPr id="151" name="Google Shape;151;p16"/>
          <p:cNvSpPr txBox="1"/>
          <p:nvPr>
            <p:ph idx="12" type="sldNum"/>
          </p:nvPr>
        </p:nvSpPr>
        <p:spPr>
          <a:xfrm>
            <a:off x="15827050" y="97362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2300">
                <a:solidFill>
                  <a:srgbClr val="2F6D80"/>
                </a:solidFill>
                <a:latin typeface="Roboto"/>
                <a:ea typeface="Roboto"/>
                <a:cs typeface="Roboto"/>
                <a:sym typeface="Roboto"/>
              </a:rPr>
              <a:t>‹#›</a:t>
            </a:fld>
            <a:r>
              <a:rPr lang="en-US" sz="2300">
                <a:solidFill>
                  <a:srgbClr val="2F6D80"/>
                </a:solidFill>
                <a:latin typeface="Roboto"/>
                <a:ea typeface="Roboto"/>
                <a:cs typeface="Roboto"/>
                <a:sym typeface="Roboto"/>
              </a:rPr>
              <a:t>/15</a:t>
            </a:r>
            <a:endParaRPr sz="2300">
              <a:solidFill>
                <a:srgbClr val="2F6D80"/>
              </a:solidFill>
              <a:latin typeface="Roboto"/>
              <a:ea typeface="Roboto"/>
              <a:cs typeface="Roboto"/>
              <a:sym typeface="Roboto"/>
            </a:endParaRPr>
          </a:p>
        </p:txBody>
      </p:sp>
      <p:pic>
        <p:nvPicPr>
          <p:cNvPr id="152" name="Google Shape;152;p16" title="Screenshot 2025-07-24 at 09.59.22.png"/>
          <p:cNvPicPr preferRelativeResize="0"/>
          <p:nvPr/>
        </p:nvPicPr>
        <p:blipFill>
          <a:blip r:embed="rId6">
            <a:alphaModFix/>
          </a:blip>
          <a:stretch>
            <a:fillRect/>
          </a:stretch>
        </p:blipFill>
        <p:spPr>
          <a:xfrm>
            <a:off x="16993725" y="18425"/>
            <a:ext cx="1294274" cy="12942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6D80"/>
        </a:solidFill>
      </p:bgPr>
    </p:bg>
    <p:spTree>
      <p:nvGrpSpPr>
        <p:cNvPr id="156" name="Shape 156"/>
        <p:cNvGrpSpPr/>
        <p:nvPr/>
      </p:nvGrpSpPr>
      <p:grpSpPr>
        <a:xfrm>
          <a:off x="0" y="0"/>
          <a:ext cx="0" cy="0"/>
          <a:chOff x="0" y="0"/>
          <a:chExt cx="0" cy="0"/>
        </a:xfrm>
      </p:grpSpPr>
      <p:sp>
        <p:nvSpPr>
          <p:cNvPr id="157" name="Google Shape;157;p17"/>
          <p:cNvSpPr/>
          <p:nvPr/>
        </p:nvSpPr>
        <p:spPr>
          <a:xfrm rot="10800000">
            <a:off x="0" y="1312731"/>
            <a:ext cx="18288000" cy="8974169"/>
          </a:xfrm>
          <a:custGeom>
            <a:rect b="b" l="l" r="r" t="t"/>
            <a:pathLst>
              <a:path extrusionOk="0" h="11965559" w="24384000">
                <a:moveTo>
                  <a:pt x="24384000" y="0"/>
                </a:moveTo>
                <a:lnTo>
                  <a:pt x="0" y="0"/>
                </a:lnTo>
                <a:lnTo>
                  <a:pt x="0" y="11965559"/>
                </a:lnTo>
                <a:lnTo>
                  <a:pt x="24384000" y="11965559"/>
                </a:lnTo>
                <a:close/>
              </a:path>
            </a:pathLst>
          </a:custGeom>
          <a:solidFill>
            <a:srgbClr val="E1E7E0"/>
          </a:solidFill>
          <a:ln>
            <a:noFill/>
          </a:ln>
        </p:spPr>
      </p:sp>
      <p:sp>
        <p:nvSpPr>
          <p:cNvPr id="158" name="Google Shape;158;p17"/>
          <p:cNvSpPr/>
          <p:nvPr/>
        </p:nvSpPr>
        <p:spPr>
          <a:xfrm>
            <a:off x="0" y="1312700"/>
            <a:ext cx="18288000" cy="217170"/>
          </a:xfrm>
          <a:custGeom>
            <a:rect b="b" l="l" r="r" t="t"/>
            <a:pathLst>
              <a:path extrusionOk="0" h="289560" w="24384000">
                <a:moveTo>
                  <a:pt x="0" y="0"/>
                </a:moveTo>
                <a:lnTo>
                  <a:pt x="24384000" y="0"/>
                </a:lnTo>
                <a:lnTo>
                  <a:pt x="24384000" y="289560"/>
                </a:lnTo>
                <a:lnTo>
                  <a:pt x="0" y="289560"/>
                </a:lnTo>
                <a:close/>
              </a:path>
            </a:pathLst>
          </a:custGeom>
          <a:solidFill>
            <a:srgbClr val="2B4560"/>
          </a:solidFill>
          <a:ln>
            <a:noFill/>
          </a:ln>
        </p:spPr>
      </p:sp>
      <p:grpSp>
        <p:nvGrpSpPr>
          <p:cNvPr id="159" name="Google Shape;159;p17"/>
          <p:cNvGrpSpPr/>
          <p:nvPr/>
        </p:nvGrpSpPr>
        <p:grpSpPr>
          <a:xfrm>
            <a:off x="196500" y="18413"/>
            <a:ext cx="17653275" cy="1219725"/>
            <a:chOff x="0" y="-19050"/>
            <a:chExt cx="23537700" cy="1626300"/>
          </a:xfrm>
        </p:grpSpPr>
        <p:sp>
          <p:nvSpPr>
            <p:cNvPr id="160" name="Google Shape;160;p17"/>
            <p:cNvSpPr/>
            <p:nvPr/>
          </p:nvSpPr>
          <p:spPr>
            <a:xfrm>
              <a:off x="0" y="0"/>
              <a:ext cx="23537601" cy="1607200"/>
            </a:xfrm>
            <a:custGeom>
              <a:rect b="b" l="l" r="r" t="t"/>
              <a:pathLst>
                <a:path extrusionOk="0" h="1607200" w="23537601">
                  <a:moveTo>
                    <a:pt x="0" y="0"/>
                  </a:moveTo>
                  <a:lnTo>
                    <a:pt x="23537601" y="0"/>
                  </a:lnTo>
                  <a:lnTo>
                    <a:pt x="23537601" y="1607200"/>
                  </a:lnTo>
                  <a:lnTo>
                    <a:pt x="0" y="1607200"/>
                  </a:lnTo>
                  <a:close/>
                </a:path>
              </a:pathLst>
            </a:custGeom>
            <a:solidFill>
              <a:srgbClr val="000000">
                <a:alpha val="0"/>
              </a:srgbClr>
            </a:solidFill>
            <a:ln>
              <a:noFill/>
            </a:ln>
          </p:spPr>
        </p:sp>
        <p:sp>
          <p:nvSpPr>
            <p:cNvPr id="161" name="Google Shape;161;p17"/>
            <p:cNvSpPr txBox="1"/>
            <p:nvPr/>
          </p:nvSpPr>
          <p:spPr>
            <a:xfrm>
              <a:off x="0" y="-19050"/>
              <a:ext cx="23537700" cy="1626300"/>
            </a:xfrm>
            <a:prstGeom prst="rect">
              <a:avLst/>
            </a:prstGeom>
            <a:noFill/>
            <a:ln>
              <a:noFill/>
            </a:ln>
          </p:spPr>
          <p:txBody>
            <a:bodyPr anchorCtr="0" anchor="ctr" bIns="0" lIns="0" spcFirstLastPara="1" rIns="0" wrap="square" tIns="0">
              <a:noAutofit/>
            </a:bodyPr>
            <a:lstStyle/>
            <a:p>
              <a:pPr indent="0" lvl="0" marL="0" marR="0" rtl="0" algn="l">
                <a:lnSpc>
                  <a:spcPct val="120007"/>
                </a:lnSpc>
                <a:spcBef>
                  <a:spcPts val="0"/>
                </a:spcBef>
                <a:spcAft>
                  <a:spcPts val="0"/>
                </a:spcAft>
                <a:buNone/>
              </a:pPr>
              <a:r>
                <a:rPr b="0" i="0" lang="en-US" sz="2799" u="none" cap="none" strike="noStrike">
                  <a:solidFill>
                    <a:srgbClr val="E1E7E0"/>
                  </a:solidFill>
                  <a:latin typeface="Roboto"/>
                  <a:ea typeface="Roboto"/>
                  <a:cs typeface="Roboto"/>
                  <a:sym typeface="Roboto"/>
                </a:rPr>
                <a:t>Our Purpose</a:t>
              </a:r>
              <a:endParaRPr/>
            </a:p>
          </p:txBody>
        </p:sp>
      </p:grpSp>
      <p:sp>
        <p:nvSpPr>
          <p:cNvPr id="162" name="Google Shape;162;p17"/>
          <p:cNvSpPr txBox="1"/>
          <p:nvPr/>
        </p:nvSpPr>
        <p:spPr>
          <a:xfrm>
            <a:off x="11998798" y="6689267"/>
            <a:ext cx="3282300" cy="477000"/>
          </a:xfrm>
          <a:prstGeom prst="rect">
            <a:avLst/>
          </a:prstGeom>
          <a:noFill/>
          <a:ln>
            <a:noFill/>
          </a:ln>
        </p:spPr>
        <p:txBody>
          <a:bodyPr anchorCtr="0" anchor="t" bIns="0" lIns="0" spcFirstLastPara="1" rIns="0" wrap="square" tIns="0">
            <a:spAutoFit/>
          </a:bodyPr>
          <a:lstStyle/>
          <a:p>
            <a:pPr indent="0" lvl="0" marL="0" marR="0" rtl="0" algn="ctr">
              <a:lnSpc>
                <a:spcPct val="103001"/>
              </a:lnSpc>
              <a:spcBef>
                <a:spcPts val="0"/>
              </a:spcBef>
              <a:spcAft>
                <a:spcPts val="0"/>
              </a:spcAft>
              <a:buNone/>
            </a:pPr>
            <a:r>
              <a:rPr b="0" i="0" lang="en-US" sz="3099" u="none" cap="none" strike="noStrike">
                <a:solidFill>
                  <a:srgbClr val="E1E7E0"/>
                </a:solidFill>
                <a:latin typeface="Roboto"/>
                <a:ea typeface="Roboto"/>
                <a:cs typeface="Roboto"/>
                <a:sym typeface="Roboto"/>
              </a:rPr>
              <a:t>ginyard</a:t>
            </a:r>
            <a:endParaRPr/>
          </a:p>
        </p:txBody>
      </p:sp>
      <p:sp>
        <p:nvSpPr>
          <p:cNvPr id="163" name="Google Shape;163;p17"/>
          <p:cNvSpPr/>
          <p:nvPr/>
        </p:nvSpPr>
        <p:spPr>
          <a:xfrm>
            <a:off x="0" y="7644528"/>
            <a:ext cx="3309231" cy="3309231"/>
          </a:xfrm>
          <a:custGeom>
            <a:rect b="b" l="l" r="r" t="t"/>
            <a:pathLst>
              <a:path extrusionOk="0" h="4813427" w="4813427">
                <a:moveTo>
                  <a:pt x="0" y="0"/>
                </a:moveTo>
                <a:lnTo>
                  <a:pt x="4813427" y="0"/>
                </a:lnTo>
                <a:lnTo>
                  <a:pt x="4813427" y="4813427"/>
                </a:lnTo>
                <a:lnTo>
                  <a:pt x="0" y="4813427"/>
                </a:lnTo>
                <a:lnTo>
                  <a:pt x="0" y="0"/>
                </a:lnTo>
                <a:close/>
              </a:path>
            </a:pathLst>
          </a:custGeom>
          <a:blipFill rotWithShape="1">
            <a:blip r:embed="rId3">
              <a:alphaModFix/>
            </a:blip>
            <a:stretch>
              <a:fillRect b="0" l="0" r="0" t="0"/>
            </a:stretch>
          </a:blipFill>
          <a:ln>
            <a:noFill/>
          </a:ln>
        </p:spPr>
      </p:sp>
      <p:sp>
        <p:nvSpPr>
          <p:cNvPr id="164" name="Google Shape;164;p17"/>
          <p:cNvSpPr/>
          <p:nvPr/>
        </p:nvSpPr>
        <p:spPr>
          <a:xfrm rot="10800000">
            <a:off x="38410" y="1462300"/>
            <a:ext cx="17922240" cy="8824600"/>
          </a:xfrm>
          <a:custGeom>
            <a:rect b="b" l="l" r="r" t="t"/>
            <a:pathLst>
              <a:path extrusionOk="0" h="11965559" w="24384000">
                <a:moveTo>
                  <a:pt x="24384000" y="0"/>
                </a:moveTo>
                <a:lnTo>
                  <a:pt x="0" y="0"/>
                </a:lnTo>
                <a:lnTo>
                  <a:pt x="0" y="11965559"/>
                </a:lnTo>
                <a:lnTo>
                  <a:pt x="24384000" y="11965559"/>
                </a:lnTo>
                <a:close/>
              </a:path>
            </a:pathLst>
          </a:custGeom>
          <a:solidFill>
            <a:srgbClr val="E1E7E0"/>
          </a:solidFill>
          <a:ln>
            <a:noFill/>
          </a:ln>
        </p:spPr>
      </p:sp>
      <p:sp>
        <p:nvSpPr>
          <p:cNvPr id="165" name="Google Shape;165;p17"/>
          <p:cNvSpPr/>
          <p:nvPr/>
        </p:nvSpPr>
        <p:spPr>
          <a:xfrm>
            <a:off x="0" y="1312700"/>
            <a:ext cx="18288000" cy="217170"/>
          </a:xfrm>
          <a:custGeom>
            <a:rect b="b" l="l" r="r" t="t"/>
            <a:pathLst>
              <a:path extrusionOk="0" h="289560" w="24384000">
                <a:moveTo>
                  <a:pt x="0" y="0"/>
                </a:moveTo>
                <a:lnTo>
                  <a:pt x="24384000" y="0"/>
                </a:lnTo>
                <a:lnTo>
                  <a:pt x="24384000" y="289560"/>
                </a:lnTo>
                <a:lnTo>
                  <a:pt x="0" y="289560"/>
                </a:lnTo>
                <a:close/>
              </a:path>
            </a:pathLst>
          </a:custGeom>
          <a:solidFill>
            <a:srgbClr val="2B4560"/>
          </a:solidFill>
          <a:ln>
            <a:noFill/>
          </a:ln>
        </p:spPr>
      </p:sp>
      <p:sp>
        <p:nvSpPr>
          <p:cNvPr id="166" name="Google Shape;166;p17"/>
          <p:cNvSpPr txBox="1"/>
          <p:nvPr>
            <p:ph idx="12" type="sldNum"/>
          </p:nvPr>
        </p:nvSpPr>
        <p:spPr>
          <a:xfrm>
            <a:off x="15827050" y="97362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2300">
                <a:solidFill>
                  <a:srgbClr val="2F6D80"/>
                </a:solidFill>
                <a:latin typeface="Roboto"/>
                <a:ea typeface="Roboto"/>
                <a:cs typeface="Roboto"/>
                <a:sym typeface="Roboto"/>
              </a:rPr>
              <a:t>‹#›</a:t>
            </a:fld>
            <a:r>
              <a:rPr lang="en-US" sz="2300">
                <a:solidFill>
                  <a:srgbClr val="2F6D80"/>
                </a:solidFill>
                <a:latin typeface="Roboto"/>
                <a:ea typeface="Roboto"/>
                <a:cs typeface="Roboto"/>
                <a:sym typeface="Roboto"/>
              </a:rPr>
              <a:t>/15</a:t>
            </a:r>
            <a:endParaRPr sz="2300">
              <a:solidFill>
                <a:srgbClr val="2F6D80"/>
              </a:solidFill>
              <a:latin typeface="Roboto"/>
              <a:ea typeface="Roboto"/>
              <a:cs typeface="Roboto"/>
              <a:sym typeface="Roboto"/>
            </a:endParaRPr>
          </a:p>
        </p:txBody>
      </p:sp>
      <p:pic>
        <p:nvPicPr>
          <p:cNvPr id="167" name="Google Shape;167;p17"/>
          <p:cNvPicPr preferRelativeResize="0"/>
          <p:nvPr/>
        </p:nvPicPr>
        <p:blipFill>
          <a:blip r:embed="rId4">
            <a:alphaModFix amt="11000"/>
          </a:blip>
          <a:stretch>
            <a:fillRect/>
          </a:stretch>
        </p:blipFill>
        <p:spPr>
          <a:xfrm>
            <a:off x="83125" y="1604425"/>
            <a:ext cx="18174100" cy="8682475"/>
          </a:xfrm>
          <a:prstGeom prst="rect">
            <a:avLst/>
          </a:prstGeom>
          <a:noFill/>
          <a:ln>
            <a:noFill/>
          </a:ln>
        </p:spPr>
      </p:pic>
      <p:pic>
        <p:nvPicPr>
          <p:cNvPr id="168" name="Google Shape;168;p17" title="Screenshot 2025-07-24 at 09.59.22.png"/>
          <p:cNvPicPr preferRelativeResize="0"/>
          <p:nvPr/>
        </p:nvPicPr>
        <p:blipFill>
          <a:blip r:embed="rId5">
            <a:alphaModFix/>
          </a:blip>
          <a:stretch>
            <a:fillRect/>
          </a:stretch>
        </p:blipFill>
        <p:spPr>
          <a:xfrm>
            <a:off x="16993725" y="18425"/>
            <a:ext cx="1294274" cy="1294274"/>
          </a:xfrm>
          <a:prstGeom prst="rect">
            <a:avLst/>
          </a:prstGeom>
          <a:noFill/>
          <a:ln>
            <a:noFill/>
          </a:ln>
        </p:spPr>
      </p:pic>
      <p:sp>
        <p:nvSpPr>
          <p:cNvPr id="169" name="Google Shape;169;p17"/>
          <p:cNvSpPr txBox="1"/>
          <p:nvPr/>
        </p:nvSpPr>
        <p:spPr>
          <a:xfrm>
            <a:off x="546850" y="1600323"/>
            <a:ext cx="9340500" cy="1828800"/>
          </a:xfrm>
          <a:prstGeom prst="rect">
            <a:avLst/>
          </a:prstGeom>
          <a:noFill/>
          <a:ln>
            <a:noFill/>
          </a:ln>
        </p:spPr>
        <p:txBody>
          <a:bodyPr anchorCtr="0" anchor="ctr" bIns="50800" lIns="50800" spcFirstLastPara="1" rIns="50800" wrap="square" tIns="50800">
            <a:noAutofit/>
          </a:bodyPr>
          <a:lstStyle/>
          <a:p>
            <a:pPr indent="0" lvl="0" marL="0" marR="0" rtl="0" algn="l">
              <a:lnSpc>
                <a:spcPct val="138026"/>
              </a:lnSpc>
              <a:spcBef>
                <a:spcPts val="0"/>
              </a:spcBef>
              <a:spcAft>
                <a:spcPts val="0"/>
              </a:spcAft>
              <a:buNone/>
            </a:pPr>
            <a:r>
              <a:rPr b="1" i="0" lang="en-US" sz="3218" u="none" cap="none" strike="noStrike">
                <a:solidFill>
                  <a:srgbClr val="2B4560"/>
                </a:solidFill>
                <a:latin typeface="Roboto"/>
                <a:ea typeface="Roboto"/>
                <a:cs typeface="Roboto"/>
                <a:sym typeface="Roboto"/>
              </a:rPr>
              <a:t>👁️</a:t>
            </a:r>
            <a:r>
              <a:rPr b="1" i="0" lang="en-US" sz="3119" u="none" cap="none" strike="noStrike">
                <a:solidFill>
                  <a:srgbClr val="2B4560"/>
                </a:solidFill>
                <a:latin typeface="Roboto"/>
                <a:ea typeface="Roboto"/>
                <a:cs typeface="Roboto"/>
                <a:sym typeface="Roboto"/>
              </a:rPr>
              <a:t> </a:t>
            </a:r>
            <a:r>
              <a:rPr b="1" i="0" lang="en-US" sz="2750" u="none" cap="none" strike="noStrike">
                <a:solidFill>
                  <a:srgbClr val="2B4560"/>
                </a:solidFill>
                <a:latin typeface="Roboto"/>
                <a:ea typeface="Roboto"/>
                <a:cs typeface="Roboto"/>
                <a:sym typeface="Roboto"/>
              </a:rPr>
              <a:t>Vision</a:t>
            </a:r>
            <a:endParaRPr b="1" sz="2750">
              <a:solidFill>
                <a:srgbClr val="2B4560"/>
              </a:solidFill>
              <a:latin typeface="Roboto"/>
              <a:ea typeface="Roboto"/>
              <a:cs typeface="Roboto"/>
              <a:sym typeface="Roboto"/>
            </a:endParaRPr>
          </a:p>
          <a:p>
            <a:pPr indent="0" lvl="0" marL="0" marR="0" rtl="0" algn="l">
              <a:lnSpc>
                <a:spcPct val="138026"/>
              </a:lnSpc>
              <a:spcBef>
                <a:spcPts val="0"/>
              </a:spcBef>
              <a:spcAft>
                <a:spcPts val="0"/>
              </a:spcAft>
              <a:buNone/>
            </a:pPr>
            <a:r>
              <a:rPr b="0" i="1" lang="en-US" sz="2200" u="none" cap="none" strike="noStrike">
                <a:solidFill>
                  <a:srgbClr val="2B4560"/>
                </a:solidFill>
                <a:latin typeface="Roboto"/>
                <a:ea typeface="Roboto"/>
                <a:cs typeface="Roboto"/>
                <a:sym typeface="Roboto"/>
              </a:rPr>
              <a:t>A world where informed health choices are universal.</a:t>
            </a:r>
            <a:endParaRPr sz="2200">
              <a:solidFill>
                <a:srgbClr val="2B4560"/>
              </a:solidFill>
            </a:endParaRPr>
          </a:p>
        </p:txBody>
      </p:sp>
      <p:sp>
        <p:nvSpPr>
          <p:cNvPr id="170" name="Google Shape;170;p17"/>
          <p:cNvSpPr txBox="1"/>
          <p:nvPr/>
        </p:nvSpPr>
        <p:spPr>
          <a:xfrm>
            <a:off x="615000" y="3471475"/>
            <a:ext cx="7914000" cy="1181700"/>
          </a:xfrm>
          <a:prstGeom prst="rect">
            <a:avLst/>
          </a:prstGeom>
          <a:noFill/>
          <a:ln>
            <a:noFill/>
          </a:ln>
        </p:spPr>
        <p:txBody>
          <a:bodyPr anchorCtr="0" anchor="t" bIns="91425" lIns="91425" spcFirstLastPara="1" rIns="91425" wrap="square" tIns="91425">
            <a:spAutoFit/>
          </a:bodyPr>
          <a:lstStyle/>
          <a:p>
            <a:pPr indent="0" lvl="0" marL="0" rtl="0" algn="l">
              <a:lnSpc>
                <a:spcPct val="137965"/>
              </a:lnSpc>
              <a:spcBef>
                <a:spcPts val="0"/>
              </a:spcBef>
              <a:spcAft>
                <a:spcPts val="0"/>
              </a:spcAft>
              <a:buNone/>
            </a:pPr>
            <a:r>
              <a:rPr b="1" lang="en-US" sz="3100">
                <a:solidFill>
                  <a:srgbClr val="2B4560"/>
                </a:solidFill>
                <a:latin typeface="Roboto"/>
                <a:ea typeface="Roboto"/>
                <a:cs typeface="Roboto"/>
                <a:sym typeface="Roboto"/>
              </a:rPr>
              <a:t>🌍 </a:t>
            </a:r>
            <a:r>
              <a:rPr b="1" lang="en-US" sz="2900">
                <a:solidFill>
                  <a:srgbClr val="2B4560"/>
                </a:solidFill>
                <a:latin typeface="Roboto"/>
                <a:ea typeface="Roboto"/>
                <a:cs typeface="Roboto"/>
                <a:sym typeface="Roboto"/>
              </a:rPr>
              <a:t> </a:t>
            </a:r>
            <a:r>
              <a:rPr b="1" lang="en-US" sz="2750">
                <a:solidFill>
                  <a:srgbClr val="2B4560"/>
                </a:solidFill>
                <a:latin typeface="Roboto"/>
                <a:ea typeface="Roboto"/>
                <a:cs typeface="Roboto"/>
                <a:sym typeface="Roboto"/>
              </a:rPr>
              <a:t>Mission</a:t>
            </a:r>
            <a:endParaRPr sz="2750">
              <a:solidFill>
                <a:srgbClr val="2B4560"/>
              </a:solidFill>
            </a:endParaRPr>
          </a:p>
          <a:p>
            <a:pPr indent="0" lvl="0" marL="0" rtl="0" algn="l">
              <a:lnSpc>
                <a:spcPct val="137965"/>
              </a:lnSpc>
              <a:spcBef>
                <a:spcPts val="0"/>
              </a:spcBef>
              <a:spcAft>
                <a:spcPts val="0"/>
              </a:spcAft>
              <a:buNone/>
            </a:pPr>
            <a:r>
              <a:rPr i="1" lang="en-US" sz="2200">
                <a:solidFill>
                  <a:srgbClr val="2B4560"/>
                </a:solidFill>
                <a:latin typeface="Roboto"/>
                <a:ea typeface="Roboto"/>
                <a:cs typeface="Roboto"/>
                <a:sym typeface="Roboto"/>
              </a:rPr>
              <a:t>Accessible health info for all, instantly.</a:t>
            </a:r>
            <a:endParaRPr sz="700">
              <a:solidFill>
                <a:srgbClr val="2B4560"/>
              </a:solidFill>
            </a:endParaRPr>
          </a:p>
        </p:txBody>
      </p:sp>
      <p:sp>
        <p:nvSpPr>
          <p:cNvPr id="171" name="Google Shape;171;p17"/>
          <p:cNvSpPr txBox="1"/>
          <p:nvPr/>
        </p:nvSpPr>
        <p:spPr>
          <a:xfrm>
            <a:off x="615000" y="4788204"/>
            <a:ext cx="6536400" cy="885300"/>
          </a:xfrm>
          <a:prstGeom prst="rect">
            <a:avLst/>
          </a:prstGeom>
          <a:noFill/>
          <a:ln>
            <a:noFill/>
          </a:ln>
        </p:spPr>
        <p:txBody>
          <a:bodyPr anchorCtr="0" anchor="ctr" bIns="50800" lIns="50800" spcFirstLastPara="1" rIns="50800" wrap="square" tIns="50800">
            <a:noAutofit/>
          </a:bodyPr>
          <a:lstStyle/>
          <a:p>
            <a:pPr indent="0" lvl="0" marL="0" marR="0" rtl="0" algn="l">
              <a:lnSpc>
                <a:spcPct val="137965"/>
              </a:lnSpc>
              <a:spcBef>
                <a:spcPts val="0"/>
              </a:spcBef>
              <a:spcAft>
                <a:spcPts val="0"/>
              </a:spcAft>
              <a:buNone/>
            </a:pPr>
            <a:r>
              <a:rPr b="1" lang="en-US" sz="3300">
                <a:solidFill>
                  <a:srgbClr val="2B4560"/>
                </a:solidFill>
                <a:latin typeface="Roboto"/>
                <a:ea typeface="Roboto"/>
                <a:cs typeface="Roboto"/>
                <a:sym typeface="Roboto"/>
              </a:rPr>
              <a:t>💎 </a:t>
            </a:r>
            <a:r>
              <a:rPr b="1" i="0" lang="en-US" sz="2750" u="none" cap="none" strike="noStrike">
                <a:solidFill>
                  <a:srgbClr val="2B4560"/>
                </a:solidFill>
                <a:latin typeface="Roboto"/>
                <a:ea typeface="Roboto"/>
                <a:cs typeface="Roboto"/>
                <a:sym typeface="Roboto"/>
              </a:rPr>
              <a:t>Our Values</a:t>
            </a:r>
            <a:endParaRPr sz="2750">
              <a:solidFill>
                <a:srgbClr val="2B4560"/>
              </a:solidFill>
            </a:endParaRPr>
          </a:p>
        </p:txBody>
      </p:sp>
      <p:sp>
        <p:nvSpPr>
          <p:cNvPr id="172" name="Google Shape;172;p17"/>
          <p:cNvSpPr txBox="1"/>
          <p:nvPr/>
        </p:nvSpPr>
        <p:spPr>
          <a:xfrm>
            <a:off x="1266850" y="5842425"/>
            <a:ext cx="6536400" cy="3909600"/>
          </a:xfrm>
          <a:prstGeom prst="rect">
            <a:avLst/>
          </a:prstGeom>
          <a:noFill/>
          <a:ln>
            <a:noFill/>
          </a:ln>
        </p:spPr>
        <p:txBody>
          <a:bodyPr anchorCtr="0" anchor="t" bIns="91425" lIns="91425" spcFirstLastPara="1" rIns="91425" wrap="square" tIns="91425">
            <a:spAutoFit/>
          </a:bodyPr>
          <a:lstStyle/>
          <a:p>
            <a:pPr indent="-368300" lvl="0" marL="457200" rtl="0" algn="l">
              <a:lnSpc>
                <a:spcPct val="200000"/>
              </a:lnSpc>
              <a:spcBef>
                <a:spcPts val="0"/>
              </a:spcBef>
              <a:spcAft>
                <a:spcPts val="0"/>
              </a:spcAft>
              <a:buClr>
                <a:srgbClr val="2B4560"/>
              </a:buClr>
              <a:buSzPts val="2200"/>
              <a:buFont typeface="Roboto"/>
              <a:buChar char="●"/>
            </a:pPr>
            <a:r>
              <a:rPr b="1" lang="en-US" sz="2200">
                <a:solidFill>
                  <a:srgbClr val="2B4560"/>
                </a:solidFill>
                <a:latin typeface="Roboto"/>
                <a:ea typeface="Roboto"/>
                <a:cs typeface="Roboto"/>
                <a:sym typeface="Roboto"/>
              </a:rPr>
              <a:t>🔒  Privacy First</a:t>
            </a:r>
            <a:endParaRPr sz="2200">
              <a:solidFill>
                <a:srgbClr val="2B4560"/>
              </a:solidFill>
              <a:latin typeface="Roboto"/>
              <a:ea typeface="Roboto"/>
              <a:cs typeface="Roboto"/>
              <a:sym typeface="Roboto"/>
            </a:endParaRPr>
          </a:p>
          <a:p>
            <a:pPr indent="0" lvl="0" marL="914400" rtl="0" algn="l">
              <a:lnSpc>
                <a:spcPct val="200000"/>
              </a:lnSpc>
              <a:spcBef>
                <a:spcPts val="0"/>
              </a:spcBef>
              <a:spcAft>
                <a:spcPts val="0"/>
              </a:spcAft>
              <a:buNone/>
            </a:pPr>
            <a:r>
              <a:rPr i="1" lang="en-US" sz="2200">
                <a:solidFill>
                  <a:srgbClr val="2B4560"/>
                </a:solidFill>
                <a:latin typeface="Roboto"/>
                <a:ea typeface="Roboto"/>
                <a:cs typeface="Roboto"/>
                <a:sym typeface="Roboto"/>
              </a:rPr>
              <a:t>Offline LLM keeps your data secure. </a:t>
            </a:r>
            <a:endParaRPr i="1" sz="2200">
              <a:solidFill>
                <a:srgbClr val="2B4560"/>
              </a:solidFill>
              <a:latin typeface="Roboto"/>
              <a:ea typeface="Roboto"/>
              <a:cs typeface="Roboto"/>
              <a:sym typeface="Roboto"/>
            </a:endParaRPr>
          </a:p>
          <a:p>
            <a:pPr indent="-368300" lvl="0" marL="457200" rtl="0" algn="l">
              <a:lnSpc>
                <a:spcPct val="200000"/>
              </a:lnSpc>
              <a:spcBef>
                <a:spcPts val="0"/>
              </a:spcBef>
              <a:spcAft>
                <a:spcPts val="0"/>
              </a:spcAft>
              <a:buClr>
                <a:srgbClr val="2B4560"/>
              </a:buClr>
              <a:buSzPts val="2200"/>
              <a:buFont typeface="Roboto"/>
              <a:buChar char="●"/>
            </a:pPr>
            <a:r>
              <a:rPr b="1" lang="en-US" sz="2200">
                <a:solidFill>
                  <a:srgbClr val="2B4560"/>
                </a:solidFill>
                <a:latin typeface="Roboto"/>
                <a:ea typeface="Roboto"/>
                <a:cs typeface="Roboto"/>
                <a:sym typeface="Roboto"/>
              </a:rPr>
              <a:t>💡 Precision &amp; Trust</a:t>
            </a:r>
            <a:endParaRPr sz="2200">
              <a:solidFill>
                <a:srgbClr val="2B4560"/>
              </a:solidFill>
              <a:latin typeface="Roboto"/>
              <a:ea typeface="Roboto"/>
              <a:cs typeface="Roboto"/>
              <a:sym typeface="Roboto"/>
            </a:endParaRPr>
          </a:p>
          <a:p>
            <a:pPr indent="0" lvl="0" marL="914400" rtl="0" algn="l">
              <a:lnSpc>
                <a:spcPct val="200000"/>
              </a:lnSpc>
              <a:spcBef>
                <a:spcPts val="0"/>
              </a:spcBef>
              <a:spcAft>
                <a:spcPts val="0"/>
              </a:spcAft>
              <a:buNone/>
            </a:pPr>
            <a:r>
              <a:rPr i="1" lang="en-US" sz="2200">
                <a:solidFill>
                  <a:srgbClr val="2B4560"/>
                </a:solidFill>
                <a:latin typeface="Roboto"/>
                <a:ea typeface="Roboto"/>
                <a:cs typeface="Roboto"/>
                <a:sym typeface="Roboto"/>
              </a:rPr>
              <a:t>RAG architecture ensures accurate answers. </a:t>
            </a:r>
            <a:endParaRPr i="1" sz="2200">
              <a:solidFill>
                <a:srgbClr val="2B4560"/>
              </a:solidFill>
              <a:latin typeface="Roboto"/>
              <a:ea typeface="Roboto"/>
              <a:cs typeface="Roboto"/>
              <a:sym typeface="Roboto"/>
            </a:endParaRPr>
          </a:p>
          <a:p>
            <a:pPr indent="-368300" lvl="0" marL="457200" rtl="0" algn="l">
              <a:lnSpc>
                <a:spcPct val="200000"/>
              </a:lnSpc>
              <a:spcBef>
                <a:spcPts val="0"/>
              </a:spcBef>
              <a:spcAft>
                <a:spcPts val="0"/>
              </a:spcAft>
              <a:buClr>
                <a:srgbClr val="2B4560"/>
              </a:buClr>
              <a:buSzPts val="2200"/>
              <a:buFont typeface="Roboto"/>
              <a:buChar char="●"/>
            </a:pPr>
            <a:r>
              <a:rPr b="1" lang="en-US" sz="2200">
                <a:solidFill>
                  <a:srgbClr val="2B4560"/>
                </a:solidFill>
                <a:latin typeface="Roboto"/>
                <a:ea typeface="Roboto"/>
                <a:cs typeface="Roboto"/>
                <a:sym typeface="Roboto"/>
              </a:rPr>
              <a:t>📈  Scalable Access</a:t>
            </a:r>
            <a:endParaRPr sz="2200">
              <a:solidFill>
                <a:srgbClr val="2B4560"/>
              </a:solidFill>
              <a:latin typeface="Roboto"/>
              <a:ea typeface="Roboto"/>
              <a:cs typeface="Roboto"/>
              <a:sym typeface="Roboto"/>
            </a:endParaRPr>
          </a:p>
          <a:p>
            <a:pPr indent="0" lvl="0" marL="914400" rtl="0" algn="l">
              <a:lnSpc>
                <a:spcPct val="200000"/>
              </a:lnSpc>
              <a:spcBef>
                <a:spcPts val="0"/>
              </a:spcBef>
              <a:spcAft>
                <a:spcPts val="0"/>
              </a:spcAft>
              <a:buNone/>
            </a:pPr>
            <a:r>
              <a:rPr i="1" lang="en-US" sz="2200">
                <a:solidFill>
                  <a:srgbClr val="2B4560"/>
                </a:solidFill>
                <a:latin typeface="Roboto"/>
                <a:ea typeface="Roboto"/>
                <a:cs typeface="Roboto"/>
                <a:sym typeface="Roboto"/>
              </a:rPr>
              <a:t>Affordable. Available. Always on. </a:t>
            </a:r>
            <a:endParaRPr i="1" sz="2200">
              <a:solidFill>
                <a:srgbClr val="2B4560"/>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6D80"/>
        </a:solidFill>
      </p:bgPr>
    </p:bg>
    <p:spTree>
      <p:nvGrpSpPr>
        <p:cNvPr id="176" name="Shape 176"/>
        <p:cNvGrpSpPr/>
        <p:nvPr/>
      </p:nvGrpSpPr>
      <p:grpSpPr>
        <a:xfrm>
          <a:off x="0" y="0"/>
          <a:ext cx="0" cy="0"/>
          <a:chOff x="0" y="0"/>
          <a:chExt cx="0" cy="0"/>
        </a:xfrm>
      </p:grpSpPr>
      <p:sp>
        <p:nvSpPr>
          <p:cNvPr id="177" name="Google Shape;177;p18"/>
          <p:cNvSpPr/>
          <p:nvPr/>
        </p:nvSpPr>
        <p:spPr>
          <a:xfrm rot="10800000">
            <a:off x="0" y="1312731"/>
            <a:ext cx="18288000" cy="8974169"/>
          </a:xfrm>
          <a:custGeom>
            <a:rect b="b" l="l" r="r" t="t"/>
            <a:pathLst>
              <a:path extrusionOk="0" h="11965559" w="24384000">
                <a:moveTo>
                  <a:pt x="24384000" y="0"/>
                </a:moveTo>
                <a:lnTo>
                  <a:pt x="0" y="0"/>
                </a:lnTo>
                <a:lnTo>
                  <a:pt x="0" y="11965559"/>
                </a:lnTo>
                <a:lnTo>
                  <a:pt x="24384000" y="11965559"/>
                </a:lnTo>
                <a:close/>
              </a:path>
            </a:pathLst>
          </a:custGeom>
          <a:solidFill>
            <a:srgbClr val="E1E7E0"/>
          </a:solidFill>
          <a:ln>
            <a:noFill/>
          </a:ln>
        </p:spPr>
      </p:sp>
      <p:sp>
        <p:nvSpPr>
          <p:cNvPr id="178" name="Google Shape;178;p18"/>
          <p:cNvSpPr/>
          <p:nvPr/>
        </p:nvSpPr>
        <p:spPr>
          <a:xfrm>
            <a:off x="0" y="1312700"/>
            <a:ext cx="18288000" cy="217170"/>
          </a:xfrm>
          <a:custGeom>
            <a:rect b="b" l="l" r="r" t="t"/>
            <a:pathLst>
              <a:path extrusionOk="0" h="289560" w="24384000">
                <a:moveTo>
                  <a:pt x="0" y="0"/>
                </a:moveTo>
                <a:lnTo>
                  <a:pt x="24384000" y="0"/>
                </a:lnTo>
                <a:lnTo>
                  <a:pt x="24384000" y="289560"/>
                </a:lnTo>
                <a:lnTo>
                  <a:pt x="0" y="289560"/>
                </a:lnTo>
                <a:close/>
              </a:path>
            </a:pathLst>
          </a:custGeom>
          <a:solidFill>
            <a:srgbClr val="2B4560"/>
          </a:solidFill>
          <a:ln>
            <a:noFill/>
          </a:ln>
        </p:spPr>
      </p:sp>
      <p:grpSp>
        <p:nvGrpSpPr>
          <p:cNvPr id="179" name="Google Shape;179;p18"/>
          <p:cNvGrpSpPr/>
          <p:nvPr/>
        </p:nvGrpSpPr>
        <p:grpSpPr>
          <a:xfrm>
            <a:off x="196500" y="18413"/>
            <a:ext cx="17653201" cy="1219688"/>
            <a:chOff x="0" y="-19050"/>
            <a:chExt cx="23537601" cy="1626250"/>
          </a:xfrm>
        </p:grpSpPr>
        <p:sp>
          <p:nvSpPr>
            <p:cNvPr id="180" name="Google Shape;180;p18"/>
            <p:cNvSpPr/>
            <p:nvPr/>
          </p:nvSpPr>
          <p:spPr>
            <a:xfrm>
              <a:off x="0" y="0"/>
              <a:ext cx="23537601" cy="1607200"/>
            </a:xfrm>
            <a:custGeom>
              <a:rect b="b" l="l" r="r" t="t"/>
              <a:pathLst>
                <a:path extrusionOk="0" h="1607200" w="23537601">
                  <a:moveTo>
                    <a:pt x="0" y="0"/>
                  </a:moveTo>
                  <a:lnTo>
                    <a:pt x="23537601" y="0"/>
                  </a:lnTo>
                  <a:lnTo>
                    <a:pt x="23537601" y="1607200"/>
                  </a:lnTo>
                  <a:lnTo>
                    <a:pt x="0" y="1607200"/>
                  </a:lnTo>
                  <a:close/>
                </a:path>
              </a:pathLst>
            </a:custGeom>
            <a:solidFill>
              <a:srgbClr val="000000">
                <a:alpha val="0"/>
              </a:srgbClr>
            </a:solidFill>
            <a:ln>
              <a:noFill/>
            </a:ln>
          </p:spPr>
        </p:sp>
        <p:sp>
          <p:nvSpPr>
            <p:cNvPr id="181" name="Google Shape;181;p18"/>
            <p:cNvSpPr txBox="1"/>
            <p:nvPr/>
          </p:nvSpPr>
          <p:spPr>
            <a:xfrm>
              <a:off x="0" y="-19050"/>
              <a:ext cx="23537600" cy="1626250"/>
            </a:xfrm>
            <a:prstGeom prst="rect">
              <a:avLst/>
            </a:prstGeom>
            <a:noFill/>
            <a:ln>
              <a:noFill/>
            </a:ln>
          </p:spPr>
          <p:txBody>
            <a:bodyPr anchorCtr="0" anchor="ctr" bIns="0" lIns="0" spcFirstLastPara="1" rIns="0" wrap="square" tIns="0">
              <a:noAutofit/>
            </a:bodyPr>
            <a:lstStyle/>
            <a:p>
              <a:pPr indent="0" lvl="0" marL="0" marR="0" rtl="0" algn="l">
                <a:lnSpc>
                  <a:spcPct val="120007"/>
                </a:lnSpc>
                <a:spcBef>
                  <a:spcPts val="0"/>
                </a:spcBef>
                <a:spcAft>
                  <a:spcPts val="0"/>
                </a:spcAft>
                <a:buNone/>
              </a:pPr>
              <a:r>
                <a:rPr b="0" i="0" lang="en-US" sz="2799" u="none" cap="none" strike="noStrike">
                  <a:solidFill>
                    <a:srgbClr val="E1E7E0"/>
                  </a:solidFill>
                  <a:latin typeface="Roboto"/>
                  <a:ea typeface="Roboto"/>
                  <a:cs typeface="Roboto"/>
                  <a:sym typeface="Roboto"/>
                </a:rPr>
                <a:t>Our Solution</a:t>
              </a:r>
              <a:endParaRPr/>
            </a:p>
          </p:txBody>
        </p:sp>
      </p:grpSp>
      <p:cxnSp>
        <p:nvCxnSpPr>
          <p:cNvPr id="182" name="Google Shape;182;p18"/>
          <p:cNvCxnSpPr/>
          <p:nvPr/>
        </p:nvCxnSpPr>
        <p:spPr>
          <a:xfrm>
            <a:off x="1028700" y="3163450"/>
            <a:ext cx="7312274" cy="0"/>
          </a:xfrm>
          <a:prstGeom prst="straightConnector1">
            <a:avLst/>
          </a:prstGeom>
          <a:noFill/>
          <a:ln cap="flat" cmpd="sng" w="19050">
            <a:solidFill>
              <a:srgbClr val="2F6D80"/>
            </a:solidFill>
            <a:prstDash val="solid"/>
            <a:round/>
            <a:headEnd len="sm" w="sm" type="none"/>
            <a:tailEnd len="sm" w="sm" type="none"/>
          </a:ln>
        </p:spPr>
      </p:cxnSp>
      <p:sp>
        <p:nvSpPr>
          <p:cNvPr id="183" name="Google Shape;183;p18"/>
          <p:cNvSpPr/>
          <p:nvPr/>
        </p:nvSpPr>
        <p:spPr>
          <a:xfrm>
            <a:off x="1347701" y="3641693"/>
            <a:ext cx="308916" cy="308916"/>
          </a:xfrm>
          <a:custGeom>
            <a:rect b="b" l="l" r="r" t="t"/>
            <a:pathLst>
              <a:path extrusionOk="0" h="308916" w="308916">
                <a:moveTo>
                  <a:pt x="0" y="0"/>
                </a:moveTo>
                <a:lnTo>
                  <a:pt x="308916" y="0"/>
                </a:lnTo>
                <a:lnTo>
                  <a:pt x="308916" y="308916"/>
                </a:lnTo>
                <a:lnTo>
                  <a:pt x="0" y="308916"/>
                </a:lnTo>
                <a:lnTo>
                  <a:pt x="0" y="0"/>
                </a:lnTo>
                <a:close/>
              </a:path>
            </a:pathLst>
          </a:custGeom>
          <a:blipFill rotWithShape="1">
            <a:blip r:embed="rId3">
              <a:alphaModFix/>
            </a:blip>
            <a:stretch>
              <a:fillRect b="0" l="0" r="0" t="0"/>
            </a:stretch>
          </a:blipFill>
          <a:ln>
            <a:noFill/>
          </a:ln>
        </p:spPr>
      </p:sp>
      <p:sp>
        <p:nvSpPr>
          <p:cNvPr id="184" name="Google Shape;184;p18"/>
          <p:cNvSpPr/>
          <p:nvPr/>
        </p:nvSpPr>
        <p:spPr>
          <a:xfrm>
            <a:off x="1347701" y="4850363"/>
            <a:ext cx="308916" cy="308916"/>
          </a:xfrm>
          <a:custGeom>
            <a:rect b="b" l="l" r="r" t="t"/>
            <a:pathLst>
              <a:path extrusionOk="0" h="308916" w="308916">
                <a:moveTo>
                  <a:pt x="0" y="0"/>
                </a:moveTo>
                <a:lnTo>
                  <a:pt x="308916" y="0"/>
                </a:lnTo>
                <a:lnTo>
                  <a:pt x="308916" y="308916"/>
                </a:lnTo>
                <a:lnTo>
                  <a:pt x="0" y="308916"/>
                </a:lnTo>
                <a:lnTo>
                  <a:pt x="0" y="0"/>
                </a:lnTo>
                <a:close/>
              </a:path>
            </a:pathLst>
          </a:custGeom>
          <a:blipFill rotWithShape="1">
            <a:blip r:embed="rId3">
              <a:alphaModFix/>
            </a:blip>
            <a:stretch>
              <a:fillRect b="0" l="0" r="0" t="0"/>
            </a:stretch>
          </a:blipFill>
          <a:ln>
            <a:noFill/>
          </a:ln>
        </p:spPr>
      </p:sp>
      <p:sp>
        <p:nvSpPr>
          <p:cNvPr id="185" name="Google Shape;185;p18"/>
          <p:cNvSpPr/>
          <p:nvPr/>
        </p:nvSpPr>
        <p:spPr>
          <a:xfrm>
            <a:off x="1421251" y="6998604"/>
            <a:ext cx="308916" cy="308916"/>
          </a:xfrm>
          <a:custGeom>
            <a:rect b="b" l="l" r="r" t="t"/>
            <a:pathLst>
              <a:path extrusionOk="0" h="308916" w="308916">
                <a:moveTo>
                  <a:pt x="0" y="0"/>
                </a:moveTo>
                <a:lnTo>
                  <a:pt x="308916" y="0"/>
                </a:lnTo>
                <a:lnTo>
                  <a:pt x="308916" y="308915"/>
                </a:lnTo>
                <a:lnTo>
                  <a:pt x="0" y="308915"/>
                </a:lnTo>
                <a:lnTo>
                  <a:pt x="0" y="0"/>
                </a:lnTo>
                <a:close/>
              </a:path>
            </a:pathLst>
          </a:custGeom>
          <a:blipFill rotWithShape="1">
            <a:blip r:embed="rId3">
              <a:alphaModFix/>
            </a:blip>
            <a:stretch>
              <a:fillRect b="0" l="0" r="0" t="0"/>
            </a:stretch>
          </a:blipFill>
          <a:ln>
            <a:noFill/>
          </a:ln>
        </p:spPr>
      </p:sp>
      <p:sp>
        <p:nvSpPr>
          <p:cNvPr id="186" name="Google Shape;186;p18"/>
          <p:cNvSpPr txBox="1"/>
          <p:nvPr/>
        </p:nvSpPr>
        <p:spPr>
          <a:xfrm>
            <a:off x="1028700" y="2465890"/>
            <a:ext cx="7312274" cy="435228"/>
          </a:xfrm>
          <a:prstGeom prst="rect">
            <a:avLst/>
          </a:prstGeom>
          <a:noFill/>
          <a:ln>
            <a:noFill/>
          </a:ln>
        </p:spPr>
        <p:txBody>
          <a:bodyPr anchorCtr="0" anchor="t" bIns="0" lIns="0" spcFirstLastPara="1" rIns="0" wrap="square" tIns="0">
            <a:spAutoFit/>
          </a:bodyPr>
          <a:lstStyle/>
          <a:p>
            <a:pPr indent="0" lvl="0" marL="0" marR="0" rtl="0" algn="l">
              <a:lnSpc>
                <a:spcPct val="91997"/>
              </a:lnSpc>
              <a:spcBef>
                <a:spcPts val="0"/>
              </a:spcBef>
              <a:spcAft>
                <a:spcPts val="0"/>
              </a:spcAft>
              <a:buNone/>
            </a:pPr>
            <a:r>
              <a:rPr b="1" i="0" lang="en-US" sz="3399" u="none" cap="none" strike="noStrike">
                <a:solidFill>
                  <a:srgbClr val="2B4560"/>
                </a:solidFill>
                <a:latin typeface="Roboto"/>
                <a:ea typeface="Roboto"/>
                <a:cs typeface="Roboto"/>
                <a:sym typeface="Roboto"/>
              </a:rPr>
              <a:t>QureAI</a:t>
            </a:r>
            <a:r>
              <a:rPr b="0" i="0" lang="en-US" sz="3399" u="none" cap="none" strike="noStrike">
                <a:solidFill>
                  <a:srgbClr val="2B4560"/>
                </a:solidFill>
                <a:latin typeface="Roboto"/>
                <a:ea typeface="Roboto"/>
                <a:cs typeface="Roboto"/>
                <a:sym typeface="Roboto"/>
              </a:rPr>
              <a:t> in a nutshell</a:t>
            </a:r>
            <a:endParaRPr/>
          </a:p>
        </p:txBody>
      </p:sp>
      <p:sp>
        <p:nvSpPr>
          <p:cNvPr id="187" name="Google Shape;187;p18"/>
          <p:cNvSpPr txBox="1"/>
          <p:nvPr/>
        </p:nvSpPr>
        <p:spPr>
          <a:xfrm>
            <a:off x="1901707" y="3568463"/>
            <a:ext cx="6439200" cy="5027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2200" u="none" cap="none" strike="noStrike">
                <a:solidFill>
                  <a:srgbClr val="2B4560"/>
                </a:solidFill>
                <a:latin typeface="Roboto"/>
                <a:ea typeface="Roboto"/>
                <a:cs typeface="Roboto"/>
                <a:sym typeface="Roboto"/>
              </a:rPr>
              <a:t>Topic-specific medical chatbot</a:t>
            </a:r>
            <a:endParaRPr sz="2200"/>
          </a:p>
          <a:p>
            <a:pPr indent="0" lvl="0" marL="0" rtl="0" algn="l">
              <a:lnSpc>
                <a:spcPct val="140000"/>
              </a:lnSpc>
              <a:spcBef>
                <a:spcPts val="0"/>
              </a:spcBef>
              <a:spcAft>
                <a:spcPts val="0"/>
              </a:spcAft>
              <a:buNone/>
            </a:pPr>
            <a:r>
              <a:t/>
            </a:r>
            <a:endParaRPr sz="1900">
              <a:solidFill>
                <a:srgbClr val="2B4560"/>
              </a:solidFill>
              <a:latin typeface="Roboto"/>
              <a:ea typeface="Roboto"/>
              <a:cs typeface="Roboto"/>
              <a:sym typeface="Roboto"/>
            </a:endParaRPr>
          </a:p>
          <a:p>
            <a:pPr indent="0" lvl="0" marL="0" marR="0" rtl="0" algn="l">
              <a:lnSpc>
                <a:spcPct val="140000"/>
              </a:lnSpc>
              <a:spcBef>
                <a:spcPts val="0"/>
              </a:spcBef>
              <a:spcAft>
                <a:spcPts val="0"/>
              </a:spcAft>
              <a:buNone/>
            </a:pPr>
            <a:r>
              <a:t/>
            </a:r>
            <a:endParaRPr sz="1900">
              <a:solidFill>
                <a:srgbClr val="2B4560"/>
              </a:solidFill>
              <a:latin typeface="Roboto"/>
              <a:ea typeface="Roboto"/>
              <a:cs typeface="Roboto"/>
              <a:sym typeface="Roboto"/>
            </a:endParaRPr>
          </a:p>
          <a:p>
            <a:pPr indent="0" lvl="0" marL="0" marR="0" rtl="0" algn="l">
              <a:lnSpc>
                <a:spcPct val="140000"/>
              </a:lnSpc>
              <a:spcBef>
                <a:spcPts val="0"/>
              </a:spcBef>
              <a:spcAft>
                <a:spcPts val="0"/>
              </a:spcAft>
              <a:buNone/>
            </a:pPr>
            <a:r>
              <a:rPr b="0" i="0" lang="en-US" sz="2200" u="none" cap="none" strike="noStrike">
                <a:solidFill>
                  <a:srgbClr val="2B4560"/>
                </a:solidFill>
                <a:latin typeface="Roboto"/>
                <a:ea typeface="Roboto"/>
                <a:cs typeface="Roboto"/>
                <a:sym typeface="Roboto"/>
              </a:rPr>
              <a:t>Offline LLM usage</a:t>
            </a:r>
            <a:endParaRPr b="0" i="0" sz="2200" u="none" cap="none" strike="noStrike">
              <a:solidFill>
                <a:srgbClr val="2B4560"/>
              </a:solidFill>
              <a:latin typeface="Roboto"/>
              <a:ea typeface="Roboto"/>
              <a:cs typeface="Roboto"/>
              <a:sym typeface="Roboto"/>
            </a:endParaRPr>
          </a:p>
          <a:p>
            <a:pPr indent="0" lvl="0" marL="0" marR="0" rtl="0" algn="l">
              <a:lnSpc>
                <a:spcPct val="140000"/>
              </a:lnSpc>
              <a:spcBef>
                <a:spcPts val="0"/>
              </a:spcBef>
              <a:spcAft>
                <a:spcPts val="0"/>
              </a:spcAft>
              <a:buNone/>
            </a:pPr>
            <a:r>
              <a:t/>
            </a:r>
            <a:endParaRPr sz="700">
              <a:solidFill>
                <a:srgbClr val="2B4560"/>
              </a:solidFill>
              <a:latin typeface="Roboto"/>
              <a:ea typeface="Roboto"/>
              <a:cs typeface="Roboto"/>
              <a:sym typeface="Roboto"/>
            </a:endParaRPr>
          </a:p>
          <a:p>
            <a:pPr indent="-355600" lvl="0" marL="914400" rtl="0" algn="l">
              <a:lnSpc>
                <a:spcPct val="115000"/>
              </a:lnSpc>
              <a:spcBef>
                <a:spcPts val="1200"/>
              </a:spcBef>
              <a:spcAft>
                <a:spcPts val="0"/>
              </a:spcAft>
              <a:buClr>
                <a:srgbClr val="2B4460"/>
              </a:buClr>
              <a:buSzPts val="2000"/>
              <a:buFont typeface="Roboto"/>
              <a:buChar char="❏"/>
            </a:pPr>
            <a:r>
              <a:rPr lang="en-US" sz="2000">
                <a:solidFill>
                  <a:srgbClr val="2B4460"/>
                </a:solidFill>
                <a:latin typeface="Roboto"/>
                <a:ea typeface="Roboto"/>
                <a:cs typeface="Roboto"/>
                <a:sym typeface="Roboto"/>
              </a:rPr>
              <a:t>Low latency</a:t>
            </a:r>
            <a:endParaRPr sz="2000">
              <a:solidFill>
                <a:srgbClr val="2B4460"/>
              </a:solidFill>
              <a:latin typeface="Roboto"/>
              <a:ea typeface="Roboto"/>
              <a:cs typeface="Roboto"/>
              <a:sym typeface="Roboto"/>
            </a:endParaRPr>
          </a:p>
          <a:p>
            <a:pPr indent="-355600" lvl="0" marL="914400" rtl="0" algn="l">
              <a:lnSpc>
                <a:spcPct val="115000"/>
              </a:lnSpc>
              <a:spcBef>
                <a:spcPts val="0"/>
              </a:spcBef>
              <a:spcAft>
                <a:spcPts val="0"/>
              </a:spcAft>
              <a:buClr>
                <a:srgbClr val="2B4460"/>
              </a:buClr>
              <a:buSzPts val="2000"/>
              <a:buFont typeface="Roboto"/>
              <a:buChar char="❏"/>
            </a:pPr>
            <a:r>
              <a:rPr lang="en-US" sz="2000">
                <a:solidFill>
                  <a:srgbClr val="2B4460"/>
                </a:solidFill>
                <a:latin typeface="Roboto"/>
                <a:ea typeface="Roboto"/>
                <a:cs typeface="Roboto"/>
                <a:sym typeface="Roboto"/>
              </a:rPr>
              <a:t>Improved privacy and control</a:t>
            </a:r>
            <a:endParaRPr sz="2000">
              <a:solidFill>
                <a:srgbClr val="2B4460"/>
              </a:solidFill>
              <a:latin typeface="Roboto"/>
              <a:ea typeface="Roboto"/>
              <a:cs typeface="Roboto"/>
              <a:sym typeface="Roboto"/>
            </a:endParaRPr>
          </a:p>
          <a:p>
            <a:pPr indent="0" lvl="0" marL="914400" rtl="0" algn="l">
              <a:lnSpc>
                <a:spcPct val="115000"/>
              </a:lnSpc>
              <a:spcBef>
                <a:spcPts val="1200"/>
              </a:spcBef>
              <a:spcAft>
                <a:spcPts val="0"/>
              </a:spcAft>
              <a:buNone/>
            </a:pPr>
            <a:r>
              <a:t/>
            </a:r>
            <a:endParaRPr sz="2000">
              <a:solidFill>
                <a:srgbClr val="2B4460"/>
              </a:solidFill>
              <a:latin typeface="Roboto"/>
              <a:ea typeface="Roboto"/>
              <a:cs typeface="Roboto"/>
              <a:sym typeface="Roboto"/>
            </a:endParaRPr>
          </a:p>
          <a:p>
            <a:pPr indent="0" lvl="0" marL="0" marR="0" rtl="0" algn="l">
              <a:lnSpc>
                <a:spcPct val="140000"/>
              </a:lnSpc>
              <a:spcBef>
                <a:spcPts val="1200"/>
              </a:spcBef>
              <a:spcAft>
                <a:spcPts val="0"/>
              </a:spcAft>
              <a:buNone/>
            </a:pPr>
            <a:r>
              <a:rPr b="0" i="0" lang="en-US" sz="2200" u="none" cap="none" strike="noStrike">
                <a:solidFill>
                  <a:srgbClr val="2B4560"/>
                </a:solidFill>
                <a:latin typeface="Roboto"/>
                <a:ea typeface="Roboto"/>
                <a:cs typeface="Roboto"/>
                <a:sym typeface="Roboto"/>
              </a:rPr>
              <a:t>RAG + medical knowledge base</a:t>
            </a:r>
            <a:endParaRPr sz="2200"/>
          </a:p>
          <a:p>
            <a:pPr indent="0" lvl="0" marL="0" marR="0" rtl="0" algn="l">
              <a:lnSpc>
                <a:spcPct val="140000"/>
              </a:lnSpc>
              <a:spcBef>
                <a:spcPts val="0"/>
              </a:spcBef>
              <a:spcAft>
                <a:spcPts val="0"/>
              </a:spcAft>
              <a:buNone/>
            </a:pPr>
            <a:r>
              <a:t/>
            </a:r>
            <a:endParaRPr b="0" i="0" sz="1900" u="none" cap="none" strike="noStrike">
              <a:solidFill>
                <a:srgbClr val="2B4560"/>
              </a:solidFill>
              <a:latin typeface="Roboto"/>
              <a:ea typeface="Roboto"/>
              <a:cs typeface="Roboto"/>
              <a:sym typeface="Roboto"/>
            </a:endParaRPr>
          </a:p>
          <a:p>
            <a:pPr indent="0" lvl="0" marL="0" marR="0" rtl="0" algn="l">
              <a:lnSpc>
                <a:spcPct val="140000"/>
              </a:lnSpc>
              <a:spcBef>
                <a:spcPts val="0"/>
              </a:spcBef>
              <a:spcAft>
                <a:spcPts val="0"/>
              </a:spcAft>
              <a:buNone/>
            </a:pPr>
            <a:r>
              <a:t/>
            </a:r>
            <a:endParaRPr b="0" i="0" sz="1900" u="none" cap="none" strike="noStrike">
              <a:solidFill>
                <a:srgbClr val="2B4560"/>
              </a:solidFill>
              <a:latin typeface="Roboto"/>
              <a:ea typeface="Roboto"/>
              <a:cs typeface="Roboto"/>
              <a:sym typeface="Roboto"/>
            </a:endParaRPr>
          </a:p>
          <a:p>
            <a:pPr indent="0" lvl="0" marL="0" marR="0" rtl="0" algn="l">
              <a:lnSpc>
                <a:spcPct val="140000"/>
              </a:lnSpc>
              <a:spcBef>
                <a:spcPts val="0"/>
              </a:spcBef>
              <a:spcAft>
                <a:spcPts val="0"/>
              </a:spcAft>
              <a:buNone/>
            </a:pPr>
            <a:r>
              <a:t/>
            </a:r>
            <a:endParaRPr b="0" i="0" sz="1900" u="none" cap="none" strike="noStrike">
              <a:solidFill>
                <a:srgbClr val="2B4560"/>
              </a:solidFill>
              <a:latin typeface="Roboto"/>
              <a:ea typeface="Roboto"/>
              <a:cs typeface="Roboto"/>
              <a:sym typeface="Roboto"/>
            </a:endParaRPr>
          </a:p>
        </p:txBody>
      </p:sp>
      <p:sp>
        <p:nvSpPr>
          <p:cNvPr id="188" name="Google Shape;188;p18"/>
          <p:cNvSpPr txBox="1"/>
          <p:nvPr/>
        </p:nvSpPr>
        <p:spPr>
          <a:xfrm>
            <a:off x="11998798" y="6689267"/>
            <a:ext cx="3282420" cy="428860"/>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0" i="0" lang="en-US" sz="3099" u="none" cap="none" strike="noStrike">
                <a:solidFill>
                  <a:srgbClr val="E1E7E0"/>
                </a:solidFill>
                <a:latin typeface="Roboto"/>
                <a:ea typeface="Roboto"/>
                <a:cs typeface="Roboto"/>
                <a:sym typeface="Roboto"/>
              </a:rPr>
              <a:t>ginyard</a:t>
            </a:r>
            <a:endParaRPr/>
          </a:p>
        </p:txBody>
      </p:sp>
      <p:sp>
        <p:nvSpPr>
          <p:cNvPr id="189" name="Google Shape;189;p18"/>
          <p:cNvSpPr/>
          <p:nvPr/>
        </p:nvSpPr>
        <p:spPr>
          <a:xfrm>
            <a:off x="8588624" y="2153850"/>
            <a:ext cx="8670660" cy="6478470"/>
          </a:xfrm>
          <a:custGeom>
            <a:rect b="b" l="l" r="r" t="t"/>
            <a:pathLst>
              <a:path extrusionOk="0" h="10282555" w="13761974">
                <a:moveTo>
                  <a:pt x="0" y="0"/>
                </a:moveTo>
                <a:lnTo>
                  <a:pt x="13761974" y="0"/>
                </a:lnTo>
                <a:lnTo>
                  <a:pt x="13761974" y="10282555"/>
                </a:lnTo>
                <a:lnTo>
                  <a:pt x="0" y="10282555"/>
                </a:lnTo>
                <a:lnTo>
                  <a:pt x="0" y="0"/>
                </a:lnTo>
                <a:close/>
              </a:path>
            </a:pathLst>
          </a:custGeom>
          <a:blipFill rotWithShape="1">
            <a:blip r:embed="rId4">
              <a:alphaModFix/>
            </a:blip>
            <a:stretch>
              <a:fillRect b="0" l="0" r="0" t="0"/>
            </a:stretch>
          </a:blipFill>
          <a:ln>
            <a:noFill/>
          </a:ln>
        </p:spPr>
      </p:sp>
      <p:sp>
        <p:nvSpPr>
          <p:cNvPr id="190" name="Google Shape;190;p18"/>
          <p:cNvSpPr txBox="1"/>
          <p:nvPr>
            <p:ph idx="12" type="sldNum"/>
          </p:nvPr>
        </p:nvSpPr>
        <p:spPr>
          <a:xfrm>
            <a:off x="15827050" y="97362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2300">
                <a:solidFill>
                  <a:srgbClr val="2F6D80"/>
                </a:solidFill>
                <a:latin typeface="Roboto"/>
                <a:ea typeface="Roboto"/>
                <a:cs typeface="Roboto"/>
                <a:sym typeface="Roboto"/>
              </a:rPr>
              <a:t>‹#›</a:t>
            </a:fld>
            <a:r>
              <a:rPr lang="en-US" sz="2300">
                <a:solidFill>
                  <a:srgbClr val="2F6D80"/>
                </a:solidFill>
                <a:latin typeface="Roboto"/>
                <a:ea typeface="Roboto"/>
                <a:cs typeface="Roboto"/>
                <a:sym typeface="Roboto"/>
              </a:rPr>
              <a:t>/15</a:t>
            </a:r>
            <a:endParaRPr sz="2300">
              <a:solidFill>
                <a:srgbClr val="2F6D80"/>
              </a:solidFill>
              <a:latin typeface="Roboto"/>
              <a:ea typeface="Roboto"/>
              <a:cs typeface="Roboto"/>
              <a:sym typeface="Roboto"/>
            </a:endParaRPr>
          </a:p>
        </p:txBody>
      </p:sp>
      <p:pic>
        <p:nvPicPr>
          <p:cNvPr id="191" name="Google Shape;191;p18" title="Screenshot 2025-07-24 at 09.59.22.png"/>
          <p:cNvPicPr preferRelativeResize="0"/>
          <p:nvPr/>
        </p:nvPicPr>
        <p:blipFill>
          <a:blip r:embed="rId5">
            <a:alphaModFix/>
          </a:blip>
          <a:stretch>
            <a:fillRect/>
          </a:stretch>
        </p:blipFill>
        <p:spPr>
          <a:xfrm>
            <a:off x="16993725" y="18425"/>
            <a:ext cx="1294274" cy="12942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6D80"/>
        </a:solidFill>
      </p:bgPr>
    </p:bg>
    <p:spTree>
      <p:nvGrpSpPr>
        <p:cNvPr id="195" name="Shape 195"/>
        <p:cNvGrpSpPr/>
        <p:nvPr/>
      </p:nvGrpSpPr>
      <p:grpSpPr>
        <a:xfrm>
          <a:off x="0" y="0"/>
          <a:ext cx="0" cy="0"/>
          <a:chOff x="0" y="0"/>
          <a:chExt cx="0" cy="0"/>
        </a:xfrm>
      </p:grpSpPr>
      <p:sp>
        <p:nvSpPr>
          <p:cNvPr id="196" name="Google Shape;196;p19"/>
          <p:cNvSpPr/>
          <p:nvPr/>
        </p:nvSpPr>
        <p:spPr>
          <a:xfrm rot="10800000">
            <a:off x="0" y="1312731"/>
            <a:ext cx="18288000" cy="8974169"/>
          </a:xfrm>
          <a:custGeom>
            <a:rect b="b" l="l" r="r" t="t"/>
            <a:pathLst>
              <a:path extrusionOk="0" h="11965559" w="24384000">
                <a:moveTo>
                  <a:pt x="24384000" y="0"/>
                </a:moveTo>
                <a:lnTo>
                  <a:pt x="0" y="0"/>
                </a:lnTo>
                <a:lnTo>
                  <a:pt x="0" y="11965559"/>
                </a:lnTo>
                <a:lnTo>
                  <a:pt x="24384000" y="11965559"/>
                </a:lnTo>
                <a:close/>
              </a:path>
            </a:pathLst>
          </a:custGeom>
          <a:solidFill>
            <a:srgbClr val="E1E7E0"/>
          </a:solidFill>
          <a:ln>
            <a:noFill/>
          </a:ln>
        </p:spPr>
      </p:sp>
      <p:sp>
        <p:nvSpPr>
          <p:cNvPr id="197" name="Google Shape;197;p19"/>
          <p:cNvSpPr/>
          <p:nvPr/>
        </p:nvSpPr>
        <p:spPr>
          <a:xfrm>
            <a:off x="0" y="1312700"/>
            <a:ext cx="18288000" cy="217170"/>
          </a:xfrm>
          <a:custGeom>
            <a:rect b="b" l="l" r="r" t="t"/>
            <a:pathLst>
              <a:path extrusionOk="0" h="289560" w="24384000">
                <a:moveTo>
                  <a:pt x="0" y="0"/>
                </a:moveTo>
                <a:lnTo>
                  <a:pt x="24384000" y="0"/>
                </a:lnTo>
                <a:lnTo>
                  <a:pt x="24384000" y="289560"/>
                </a:lnTo>
                <a:lnTo>
                  <a:pt x="0" y="289560"/>
                </a:lnTo>
                <a:close/>
              </a:path>
            </a:pathLst>
          </a:custGeom>
          <a:solidFill>
            <a:srgbClr val="2B4560"/>
          </a:solidFill>
          <a:ln>
            <a:noFill/>
          </a:ln>
        </p:spPr>
      </p:sp>
      <p:grpSp>
        <p:nvGrpSpPr>
          <p:cNvPr id="198" name="Google Shape;198;p19"/>
          <p:cNvGrpSpPr/>
          <p:nvPr/>
        </p:nvGrpSpPr>
        <p:grpSpPr>
          <a:xfrm>
            <a:off x="196500" y="18413"/>
            <a:ext cx="17653201" cy="1219688"/>
            <a:chOff x="0" y="-19050"/>
            <a:chExt cx="23537601" cy="1626250"/>
          </a:xfrm>
        </p:grpSpPr>
        <p:sp>
          <p:nvSpPr>
            <p:cNvPr id="199" name="Google Shape;199;p19"/>
            <p:cNvSpPr/>
            <p:nvPr/>
          </p:nvSpPr>
          <p:spPr>
            <a:xfrm>
              <a:off x="0" y="0"/>
              <a:ext cx="23537601" cy="1607200"/>
            </a:xfrm>
            <a:custGeom>
              <a:rect b="b" l="l" r="r" t="t"/>
              <a:pathLst>
                <a:path extrusionOk="0" h="1607200" w="23537601">
                  <a:moveTo>
                    <a:pt x="0" y="0"/>
                  </a:moveTo>
                  <a:lnTo>
                    <a:pt x="23537601" y="0"/>
                  </a:lnTo>
                  <a:lnTo>
                    <a:pt x="23537601" y="1607200"/>
                  </a:lnTo>
                  <a:lnTo>
                    <a:pt x="0" y="1607200"/>
                  </a:lnTo>
                  <a:close/>
                </a:path>
              </a:pathLst>
            </a:custGeom>
            <a:solidFill>
              <a:srgbClr val="000000">
                <a:alpha val="0"/>
              </a:srgbClr>
            </a:solidFill>
            <a:ln>
              <a:noFill/>
            </a:ln>
          </p:spPr>
        </p:sp>
        <p:sp>
          <p:nvSpPr>
            <p:cNvPr id="200" name="Google Shape;200;p19"/>
            <p:cNvSpPr txBox="1"/>
            <p:nvPr/>
          </p:nvSpPr>
          <p:spPr>
            <a:xfrm>
              <a:off x="0" y="-19050"/>
              <a:ext cx="23537600" cy="1626250"/>
            </a:xfrm>
            <a:prstGeom prst="rect">
              <a:avLst/>
            </a:prstGeom>
            <a:noFill/>
            <a:ln>
              <a:noFill/>
            </a:ln>
          </p:spPr>
          <p:txBody>
            <a:bodyPr anchorCtr="0" anchor="ctr" bIns="0" lIns="0" spcFirstLastPara="1" rIns="0" wrap="square" tIns="0">
              <a:noAutofit/>
            </a:bodyPr>
            <a:lstStyle/>
            <a:p>
              <a:pPr indent="0" lvl="0" marL="0" rtl="0" algn="l">
                <a:lnSpc>
                  <a:spcPct val="120007"/>
                </a:lnSpc>
                <a:spcBef>
                  <a:spcPts val="0"/>
                </a:spcBef>
                <a:spcAft>
                  <a:spcPts val="0"/>
                </a:spcAft>
                <a:buNone/>
              </a:pPr>
              <a:r>
                <a:rPr lang="en-US" sz="2799">
                  <a:solidFill>
                    <a:srgbClr val="E1E7E0"/>
                  </a:solidFill>
                  <a:latin typeface="Roboto"/>
                  <a:ea typeface="Roboto"/>
                  <a:cs typeface="Roboto"/>
                  <a:sym typeface="Roboto"/>
                </a:rPr>
                <a:t>EDA Approach</a:t>
              </a:r>
              <a:endParaRPr sz="2799">
                <a:solidFill>
                  <a:srgbClr val="E1E7E0"/>
                </a:solidFill>
                <a:latin typeface="Roboto"/>
                <a:ea typeface="Roboto"/>
                <a:cs typeface="Roboto"/>
                <a:sym typeface="Roboto"/>
              </a:endParaRPr>
            </a:p>
          </p:txBody>
        </p:sp>
      </p:grpSp>
      <p:sp>
        <p:nvSpPr>
          <p:cNvPr id="201" name="Google Shape;201;p19"/>
          <p:cNvSpPr txBox="1"/>
          <p:nvPr/>
        </p:nvSpPr>
        <p:spPr>
          <a:xfrm>
            <a:off x="11998798" y="6689267"/>
            <a:ext cx="3282420" cy="428860"/>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0" i="0" lang="en-US" sz="3099" u="none" cap="none" strike="noStrike">
                <a:solidFill>
                  <a:srgbClr val="E1E7E0"/>
                </a:solidFill>
                <a:latin typeface="Roboto"/>
                <a:ea typeface="Roboto"/>
                <a:cs typeface="Roboto"/>
                <a:sym typeface="Roboto"/>
              </a:rPr>
              <a:t>ginyard</a:t>
            </a:r>
            <a:endParaRPr/>
          </a:p>
        </p:txBody>
      </p:sp>
      <p:sp>
        <p:nvSpPr>
          <p:cNvPr id="202" name="Google Shape;202;p19"/>
          <p:cNvSpPr txBox="1"/>
          <p:nvPr/>
        </p:nvSpPr>
        <p:spPr>
          <a:xfrm>
            <a:off x="2965726" y="1653305"/>
            <a:ext cx="5950800" cy="772200"/>
          </a:xfrm>
          <a:prstGeom prst="rect">
            <a:avLst/>
          </a:prstGeom>
          <a:noFill/>
          <a:ln>
            <a:noFill/>
          </a:ln>
        </p:spPr>
        <p:txBody>
          <a:bodyPr anchorCtr="0" anchor="t" bIns="161350" lIns="161350" spcFirstLastPara="1" rIns="161350" wrap="square" tIns="161350">
            <a:spAutoFit/>
          </a:bodyPr>
          <a:lstStyle/>
          <a:p>
            <a:pPr indent="0" lvl="0" marL="0" rtl="0" algn="l">
              <a:lnSpc>
                <a:spcPct val="115000"/>
              </a:lnSpc>
              <a:spcBef>
                <a:spcPts val="2471"/>
              </a:spcBef>
              <a:spcAft>
                <a:spcPts val="706"/>
              </a:spcAft>
              <a:buNone/>
            </a:pPr>
            <a:r>
              <a:rPr b="1" lang="en-US" sz="2900">
                <a:solidFill>
                  <a:srgbClr val="2B4560"/>
                </a:solidFill>
                <a:latin typeface="Roboto"/>
                <a:ea typeface="Roboto"/>
                <a:cs typeface="Roboto"/>
                <a:sym typeface="Roboto"/>
              </a:rPr>
              <a:t>🧾 Dataset Summaries</a:t>
            </a:r>
            <a:endParaRPr sz="2900">
              <a:solidFill>
                <a:srgbClr val="2B4560"/>
              </a:solidFill>
              <a:latin typeface="Roboto"/>
              <a:ea typeface="Roboto"/>
              <a:cs typeface="Roboto"/>
              <a:sym typeface="Roboto"/>
            </a:endParaRPr>
          </a:p>
        </p:txBody>
      </p:sp>
      <p:sp>
        <p:nvSpPr>
          <p:cNvPr id="203" name="Google Shape;203;p19"/>
          <p:cNvSpPr txBox="1"/>
          <p:nvPr/>
        </p:nvSpPr>
        <p:spPr>
          <a:xfrm>
            <a:off x="196500" y="2611925"/>
            <a:ext cx="8136900" cy="2926200"/>
          </a:xfrm>
          <a:prstGeom prst="rect">
            <a:avLst/>
          </a:prstGeom>
          <a:solidFill>
            <a:srgbClr val="E1E7E0"/>
          </a:solidFill>
          <a:ln cap="flat" cmpd="sng" w="9525">
            <a:solidFill>
              <a:srgbClr val="E1E7E0"/>
            </a:solidFill>
            <a:prstDash val="dot"/>
            <a:round/>
            <a:headEnd len="sm" w="sm" type="none"/>
            <a:tailEnd len="sm" w="sm" type="none"/>
          </a:ln>
        </p:spPr>
        <p:txBody>
          <a:bodyPr anchorCtr="0" anchor="t" bIns="161350" lIns="161350" spcFirstLastPara="1" rIns="161350" wrap="square" tIns="161350">
            <a:spAutoFit/>
          </a:bodyPr>
          <a:lstStyle/>
          <a:p>
            <a:pPr indent="0" lvl="0" marL="0" rtl="0" algn="l">
              <a:lnSpc>
                <a:spcPct val="115000"/>
              </a:lnSpc>
              <a:spcBef>
                <a:spcPts val="2118"/>
              </a:spcBef>
              <a:spcAft>
                <a:spcPts val="0"/>
              </a:spcAft>
              <a:buNone/>
            </a:pPr>
            <a:r>
              <a:rPr b="1" lang="en-US" sz="2241">
                <a:solidFill>
                  <a:srgbClr val="122F48"/>
                </a:solidFill>
                <a:latin typeface="Roboto"/>
                <a:ea typeface="Roboto"/>
                <a:cs typeface="Roboto"/>
                <a:sym typeface="Roboto"/>
              </a:rPr>
              <a:t>🔹 </a:t>
            </a:r>
            <a:r>
              <a:rPr b="1" lang="en-US" sz="2241">
                <a:solidFill>
                  <a:srgbClr val="2B4560"/>
                </a:solidFill>
                <a:latin typeface="Roboto"/>
                <a:ea typeface="Roboto"/>
                <a:cs typeface="Roboto"/>
                <a:sym typeface="Roboto"/>
              </a:rPr>
              <a:t>MedQuAD (Adult-focused QA)</a:t>
            </a:r>
            <a:endParaRPr b="1" sz="2064">
              <a:solidFill>
                <a:srgbClr val="2B4560"/>
              </a:solidFill>
              <a:latin typeface="Roboto"/>
              <a:ea typeface="Roboto"/>
              <a:cs typeface="Roboto"/>
              <a:sym typeface="Roboto"/>
            </a:endParaRPr>
          </a:p>
          <a:p>
            <a:pPr indent="-545764" lvl="0" marL="806880" rtl="0" algn="l">
              <a:lnSpc>
                <a:spcPct val="115000"/>
              </a:lnSpc>
              <a:spcBef>
                <a:spcPts val="2118"/>
              </a:spcBef>
              <a:spcAft>
                <a:spcPts val="0"/>
              </a:spcAft>
              <a:buClr>
                <a:srgbClr val="2B4560"/>
              </a:buClr>
              <a:buSzPts val="2241"/>
              <a:buFont typeface="Roboto"/>
              <a:buChar char="●"/>
            </a:pPr>
            <a:r>
              <a:rPr lang="en-US" sz="2241">
                <a:solidFill>
                  <a:srgbClr val="2B4560"/>
                </a:solidFill>
                <a:latin typeface="Roboto"/>
                <a:ea typeface="Roboto"/>
                <a:cs typeface="Roboto"/>
                <a:sym typeface="Roboto"/>
              </a:rPr>
              <a:t>✅  16,412 Q&amp;A pairs from 12 NIH websites (e.g., cancer.gov, GARD)</a:t>
            </a:r>
            <a:br>
              <a:rPr lang="en-US" sz="2241">
                <a:solidFill>
                  <a:srgbClr val="2B4560"/>
                </a:solidFill>
                <a:latin typeface="Roboto"/>
                <a:ea typeface="Roboto"/>
                <a:cs typeface="Roboto"/>
                <a:sym typeface="Roboto"/>
              </a:rPr>
            </a:br>
            <a:endParaRPr sz="2241">
              <a:solidFill>
                <a:srgbClr val="2B4560"/>
              </a:solidFill>
              <a:latin typeface="Roboto"/>
              <a:ea typeface="Roboto"/>
              <a:cs typeface="Roboto"/>
              <a:sym typeface="Roboto"/>
            </a:endParaRPr>
          </a:p>
          <a:p>
            <a:pPr indent="-545764" lvl="0" marL="806880" rtl="0" algn="l">
              <a:lnSpc>
                <a:spcPct val="115000"/>
              </a:lnSpc>
              <a:spcBef>
                <a:spcPts val="0"/>
              </a:spcBef>
              <a:spcAft>
                <a:spcPts val="0"/>
              </a:spcAft>
              <a:buClr>
                <a:srgbClr val="2B4560"/>
              </a:buClr>
              <a:buSzPts val="2241"/>
              <a:buFont typeface="Roboto"/>
              <a:buChar char="●"/>
            </a:pPr>
            <a:r>
              <a:rPr lang="en-US" sz="2241">
                <a:solidFill>
                  <a:srgbClr val="2B4560"/>
                </a:solidFill>
                <a:latin typeface="Roboto"/>
                <a:ea typeface="Roboto"/>
                <a:cs typeface="Roboto"/>
                <a:sym typeface="Roboto"/>
              </a:rPr>
              <a:t>🧠  Covers 37 medical question types (e.g., symptoms, treatments, side effects)</a:t>
            </a:r>
            <a:endParaRPr sz="2241">
              <a:solidFill>
                <a:srgbClr val="2B4560"/>
              </a:solidFill>
              <a:latin typeface="Roboto"/>
              <a:ea typeface="Roboto"/>
              <a:cs typeface="Roboto"/>
              <a:sym typeface="Roboto"/>
            </a:endParaRPr>
          </a:p>
        </p:txBody>
      </p:sp>
      <p:sp>
        <p:nvSpPr>
          <p:cNvPr id="204" name="Google Shape;204;p19"/>
          <p:cNvSpPr txBox="1"/>
          <p:nvPr/>
        </p:nvSpPr>
        <p:spPr>
          <a:xfrm>
            <a:off x="196500" y="9141000"/>
            <a:ext cx="5950800" cy="835800"/>
          </a:xfrm>
          <a:prstGeom prst="rect">
            <a:avLst/>
          </a:prstGeom>
          <a:noFill/>
          <a:ln>
            <a:noFill/>
          </a:ln>
        </p:spPr>
        <p:txBody>
          <a:bodyPr anchorCtr="0" anchor="t" bIns="161350" lIns="161350" spcFirstLastPara="1" rIns="161350" wrap="square" tIns="161350">
            <a:spAutoFit/>
          </a:bodyPr>
          <a:lstStyle/>
          <a:p>
            <a:pPr indent="0" lvl="0" marL="0" rtl="0" algn="l">
              <a:spcBef>
                <a:spcPts val="0"/>
              </a:spcBef>
              <a:spcAft>
                <a:spcPts val="0"/>
              </a:spcAft>
              <a:buNone/>
            </a:pPr>
            <a:r>
              <a:rPr lang="en-US" sz="1128">
                <a:solidFill>
                  <a:srgbClr val="2B4560"/>
                </a:solidFill>
                <a:latin typeface="Roboto"/>
                <a:ea typeface="Roboto"/>
                <a:cs typeface="Roboto"/>
                <a:sym typeface="Roboto"/>
              </a:rPr>
              <a:t>Source: </a:t>
            </a:r>
            <a:endParaRPr sz="1128">
              <a:solidFill>
                <a:srgbClr val="2B4560"/>
              </a:solidFill>
              <a:latin typeface="Roboto"/>
              <a:ea typeface="Roboto"/>
              <a:cs typeface="Roboto"/>
              <a:sym typeface="Roboto"/>
            </a:endParaRPr>
          </a:p>
          <a:p>
            <a:pPr indent="0" lvl="0" marL="0" rtl="0" algn="l">
              <a:lnSpc>
                <a:spcPct val="115000"/>
              </a:lnSpc>
              <a:spcBef>
                <a:spcPts val="0"/>
              </a:spcBef>
              <a:spcAft>
                <a:spcPts val="0"/>
              </a:spcAft>
              <a:buNone/>
            </a:pPr>
            <a:r>
              <a:rPr lang="en-US" sz="850" u="sng">
                <a:solidFill>
                  <a:srgbClr val="2B4560"/>
                </a:solidFill>
                <a:latin typeface="Roboto"/>
                <a:ea typeface="Roboto"/>
                <a:cs typeface="Roboto"/>
                <a:sym typeface="Roboto"/>
                <a:hlinkClick r:id="rId3">
                  <a:extLst>
                    <a:ext uri="{A12FA001-AC4F-418D-AE19-62706E023703}">
                      <ahyp:hlinkClr val="tx"/>
                    </a:ext>
                  </a:extLst>
                </a:hlinkClick>
              </a:rPr>
              <a:t>https://huggingface.co/datasets/yma94/PedMedQA</a:t>
            </a:r>
            <a:endParaRPr sz="1128">
              <a:solidFill>
                <a:srgbClr val="2B4560"/>
              </a:solidFill>
              <a:latin typeface="Roboto"/>
              <a:ea typeface="Roboto"/>
              <a:cs typeface="Roboto"/>
              <a:sym typeface="Roboto"/>
            </a:endParaRPr>
          </a:p>
          <a:p>
            <a:pPr indent="0" lvl="0" marL="0" rtl="0" algn="l">
              <a:lnSpc>
                <a:spcPct val="115000"/>
              </a:lnSpc>
              <a:spcBef>
                <a:spcPts val="0"/>
              </a:spcBef>
              <a:spcAft>
                <a:spcPts val="0"/>
              </a:spcAft>
              <a:buNone/>
            </a:pPr>
            <a:r>
              <a:t/>
            </a:r>
            <a:endParaRPr sz="282">
              <a:solidFill>
                <a:srgbClr val="2B4560"/>
              </a:solidFill>
              <a:latin typeface="Roboto"/>
              <a:ea typeface="Roboto"/>
              <a:cs typeface="Roboto"/>
              <a:sym typeface="Roboto"/>
            </a:endParaRPr>
          </a:p>
          <a:p>
            <a:pPr indent="0" lvl="0" marL="0" rtl="0" algn="l">
              <a:lnSpc>
                <a:spcPct val="115000"/>
              </a:lnSpc>
              <a:spcBef>
                <a:spcPts val="0"/>
              </a:spcBef>
              <a:spcAft>
                <a:spcPts val="0"/>
              </a:spcAft>
              <a:buNone/>
            </a:pPr>
            <a:r>
              <a:rPr lang="en-US" sz="882" u="sng">
                <a:solidFill>
                  <a:srgbClr val="2B4560"/>
                </a:solidFill>
                <a:latin typeface="Roboto"/>
                <a:ea typeface="Roboto"/>
                <a:cs typeface="Roboto"/>
                <a:sym typeface="Roboto"/>
                <a:hlinkClick r:id="rId4">
                  <a:extLst>
                    <a:ext uri="{A12FA001-AC4F-418D-AE19-62706E023703}">
                      <ahyp:hlinkClr val="tx"/>
                    </a:ext>
                  </a:extLst>
                </a:hlinkClick>
              </a:rPr>
              <a:t>https://www.kaggle.com/datasets/pythonafroz/medquad-medical-question-answer-for-ai-research</a:t>
            </a:r>
            <a:endParaRPr sz="882">
              <a:solidFill>
                <a:srgbClr val="2B4560"/>
              </a:solidFill>
              <a:latin typeface="Roboto"/>
              <a:ea typeface="Roboto"/>
              <a:cs typeface="Roboto"/>
              <a:sym typeface="Roboto"/>
            </a:endParaRPr>
          </a:p>
        </p:txBody>
      </p:sp>
      <p:sp>
        <p:nvSpPr>
          <p:cNvPr id="205" name="Google Shape;205;p19"/>
          <p:cNvSpPr txBox="1"/>
          <p:nvPr/>
        </p:nvSpPr>
        <p:spPr>
          <a:xfrm>
            <a:off x="169225" y="5832875"/>
            <a:ext cx="8182800" cy="2476800"/>
          </a:xfrm>
          <a:prstGeom prst="rect">
            <a:avLst/>
          </a:prstGeom>
          <a:solidFill>
            <a:srgbClr val="E1E7E0"/>
          </a:solidFill>
          <a:ln cap="flat" cmpd="sng" w="9525">
            <a:solidFill>
              <a:srgbClr val="F2F2F2"/>
            </a:solidFill>
            <a:prstDash val="dot"/>
            <a:round/>
            <a:headEnd len="sm" w="sm" type="none"/>
            <a:tailEnd len="sm" w="sm" type="none"/>
          </a:ln>
        </p:spPr>
        <p:txBody>
          <a:bodyPr anchorCtr="0" anchor="t" bIns="156725" lIns="156725" spcFirstLastPara="1" rIns="156725" wrap="square" tIns="156725">
            <a:spAutoFit/>
          </a:bodyPr>
          <a:lstStyle/>
          <a:p>
            <a:pPr indent="0" lvl="0" marL="0" rtl="0" algn="l">
              <a:lnSpc>
                <a:spcPct val="115000"/>
              </a:lnSpc>
              <a:spcBef>
                <a:spcPts val="2057"/>
              </a:spcBef>
              <a:spcAft>
                <a:spcPts val="0"/>
              </a:spcAft>
              <a:buNone/>
            </a:pPr>
            <a:r>
              <a:rPr b="1" lang="en-US" sz="2200">
                <a:solidFill>
                  <a:schemeClr val="dk1"/>
                </a:solidFill>
                <a:latin typeface="Roboto"/>
                <a:ea typeface="Roboto"/>
                <a:cs typeface="Roboto"/>
                <a:sym typeface="Roboto"/>
              </a:rPr>
              <a:t>🔹 </a:t>
            </a:r>
            <a:r>
              <a:rPr b="1" lang="en-US" sz="2200">
                <a:solidFill>
                  <a:srgbClr val="2B4560"/>
                </a:solidFill>
                <a:latin typeface="Roboto"/>
                <a:ea typeface="Roboto"/>
                <a:cs typeface="Roboto"/>
                <a:sym typeface="Roboto"/>
              </a:rPr>
              <a:t>PedMedQA (Pediatric MCQ Benchmark)</a:t>
            </a:r>
            <a:endParaRPr b="1" sz="2200">
              <a:solidFill>
                <a:srgbClr val="2B4560"/>
              </a:solidFill>
              <a:latin typeface="Roboto"/>
              <a:ea typeface="Roboto"/>
              <a:cs typeface="Roboto"/>
              <a:sym typeface="Roboto"/>
            </a:endParaRPr>
          </a:p>
          <a:p>
            <a:pPr indent="-531592" lvl="0" marL="783784" rtl="0" algn="l">
              <a:lnSpc>
                <a:spcPct val="115000"/>
              </a:lnSpc>
              <a:spcBef>
                <a:spcPts val="2057"/>
              </a:spcBef>
              <a:spcAft>
                <a:spcPts val="0"/>
              </a:spcAft>
              <a:buClr>
                <a:srgbClr val="2B4560"/>
              </a:buClr>
              <a:buSzPts val="2200"/>
              <a:buFont typeface="Roboto"/>
              <a:buChar char="●"/>
            </a:pPr>
            <a:r>
              <a:rPr lang="en-US" sz="2200">
                <a:solidFill>
                  <a:srgbClr val="2B4560"/>
                </a:solidFill>
                <a:latin typeface="Roboto"/>
                <a:ea typeface="Roboto"/>
                <a:cs typeface="Roboto"/>
                <a:sym typeface="Roboto"/>
              </a:rPr>
              <a:t>✅  2,683 pediatric-specific multiple-choice questions</a:t>
            </a:r>
            <a:br>
              <a:rPr lang="en-US" sz="2200">
                <a:solidFill>
                  <a:srgbClr val="2B4560"/>
                </a:solidFill>
                <a:latin typeface="Roboto"/>
                <a:ea typeface="Roboto"/>
                <a:cs typeface="Roboto"/>
                <a:sym typeface="Roboto"/>
              </a:rPr>
            </a:br>
            <a:endParaRPr sz="2200">
              <a:solidFill>
                <a:srgbClr val="2B4560"/>
              </a:solidFill>
              <a:latin typeface="Roboto"/>
              <a:ea typeface="Roboto"/>
              <a:cs typeface="Roboto"/>
              <a:sym typeface="Roboto"/>
            </a:endParaRPr>
          </a:p>
          <a:p>
            <a:pPr indent="-531592" lvl="0" marL="783784" rtl="0" algn="l">
              <a:lnSpc>
                <a:spcPct val="115000"/>
              </a:lnSpc>
              <a:spcBef>
                <a:spcPts val="0"/>
              </a:spcBef>
              <a:spcAft>
                <a:spcPts val="0"/>
              </a:spcAft>
              <a:buClr>
                <a:srgbClr val="2B4560"/>
              </a:buClr>
              <a:buSzPts val="2200"/>
              <a:buFont typeface="Roboto"/>
              <a:buChar char="●"/>
            </a:pPr>
            <a:r>
              <a:rPr lang="en-US" sz="2200">
                <a:solidFill>
                  <a:srgbClr val="2B4560"/>
                </a:solidFill>
                <a:latin typeface="Roboto"/>
                <a:ea typeface="Roboto"/>
                <a:cs typeface="Roboto"/>
                <a:sym typeface="Roboto"/>
              </a:rPr>
              <a:t>👶  Categorized into 5 age groups (Infant → Adolescents) using MACS </a:t>
            </a:r>
            <a:r>
              <a:rPr lang="en-US" sz="1200">
                <a:solidFill>
                  <a:srgbClr val="2B4560"/>
                </a:solidFill>
                <a:latin typeface="Roboto"/>
                <a:ea typeface="Roboto"/>
                <a:cs typeface="Roboto"/>
                <a:sym typeface="Roboto"/>
              </a:rPr>
              <a:t>(Manual Ability Classification System)</a:t>
            </a:r>
            <a:endParaRPr sz="1200">
              <a:solidFill>
                <a:srgbClr val="2B4560"/>
              </a:solidFill>
              <a:latin typeface="Roboto"/>
              <a:ea typeface="Roboto"/>
              <a:cs typeface="Roboto"/>
              <a:sym typeface="Roboto"/>
            </a:endParaRPr>
          </a:p>
        </p:txBody>
      </p:sp>
      <p:cxnSp>
        <p:nvCxnSpPr>
          <p:cNvPr id="206" name="Google Shape;206;p19"/>
          <p:cNvCxnSpPr/>
          <p:nvPr/>
        </p:nvCxnSpPr>
        <p:spPr>
          <a:xfrm>
            <a:off x="1188047" y="5617556"/>
            <a:ext cx="16068900" cy="26100"/>
          </a:xfrm>
          <a:prstGeom prst="straightConnector1">
            <a:avLst/>
          </a:prstGeom>
          <a:noFill/>
          <a:ln cap="flat" cmpd="sng" w="19050">
            <a:solidFill>
              <a:srgbClr val="122F48"/>
            </a:solidFill>
            <a:prstDash val="dot"/>
            <a:round/>
            <a:headEnd len="med" w="med" type="none"/>
            <a:tailEnd len="med" w="med" type="none"/>
          </a:ln>
        </p:spPr>
      </p:cxnSp>
      <p:sp>
        <p:nvSpPr>
          <p:cNvPr id="207" name="Google Shape;207;p19"/>
          <p:cNvSpPr txBox="1"/>
          <p:nvPr>
            <p:ph idx="12" type="sldNum"/>
          </p:nvPr>
        </p:nvSpPr>
        <p:spPr>
          <a:xfrm>
            <a:off x="15827050" y="97362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2300">
                <a:solidFill>
                  <a:srgbClr val="2F6D80"/>
                </a:solidFill>
                <a:latin typeface="Roboto"/>
                <a:ea typeface="Roboto"/>
                <a:cs typeface="Roboto"/>
                <a:sym typeface="Roboto"/>
              </a:rPr>
              <a:t>‹#›</a:t>
            </a:fld>
            <a:r>
              <a:rPr lang="en-US" sz="2300">
                <a:solidFill>
                  <a:srgbClr val="2F6D80"/>
                </a:solidFill>
                <a:latin typeface="Roboto"/>
                <a:ea typeface="Roboto"/>
                <a:cs typeface="Roboto"/>
                <a:sym typeface="Roboto"/>
              </a:rPr>
              <a:t>/15</a:t>
            </a:r>
            <a:endParaRPr sz="2300">
              <a:solidFill>
                <a:srgbClr val="2F6D80"/>
              </a:solidFill>
              <a:latin typeface="Roboto"/>
              <a:ea typeface="Roboto"/>
              <a:cs typeface="Roboto"/>
              <a:sym typeface="Roboto"/>
            </a:endParaRPr>
          </a:p>
        </p:txBody>
      </p:sp>
      <p:pic>
        <p:nvPicPr>
          <p:cNvPr id="208" name="Google Shape;208;p19" title="Chart"/>
          <p:cNvPicPr preferRelativeResize="0"/>
          <p:nvPr/>
        </p:nvPicPr>
        <p:blipFill>
          <a:blip r:embed="rId5">
            <a:alphaModFix/>
          </a:blip>
          <a:stretch>
            <a:fillRect/>
          </a:stretch>
        </p:blipFill>
        <p:spPr>
          <a:xfrm>
            <a:off x="8968500" y="1771250"/>
            <a:ext cx="8992150" cy="3987350"/>
          </a:xfrm>
          <a:prstGeom prst="rect">
            <a:avLst/>
          </a:prstGeom>
          <a:noFill/>
          <a:ln>
            <a:noFill/>
          </a:ln>
        </p:spPr>
      </p:pic>
      <p:cxnSp>
        <p:nvCxnSpPr>
          <p:cNvPr id="209" name="Google Shape;209;p19"/>
          <p:cNvCxnSpPr/>
          <p:nvPr/>
        </p:nvCxnSpPr>
        <p:spPr>
          <a:xfrm flipH="1">
            <a:off x="8447600" y="2211300"/>
            <a:ext cx="37500" cy="3103200"/>
          </a:xfrm>
          <a:prstGeom prst="straightConnector1">
            <a:avLst/>
          </a:prstGeom>
          <a:noFill/>
          <a:ln cap="flat" cmpd="sng" w="19050">
            <a:solidFill>
              <a:srgbClr val="122F48"/>
            </a:solidFill>
            <a:prstDash val="dot"/>
            <a:round/>
            <a:headEnd len="med" w="med" type="none"/>
            <a:tailEnd len="med" w="med" type="none"/>
          </a:ln>
        </p:spPr>
      </p:cxnSp>
      <p:cxnSp>
        <p:nvCxnSpPr>
          <p:cNvPr id="210" name="Google Shape;210;p19"/>
          <p:cNvCxnSpPr/>
          <p:nvPr/>
        </p:nvCxnSpPr>
        <p:spPr>
          <a:xfrm flipH="1">
            <a:off x="8447600" y="6048325"/>
            <a:ext cx="37500" cy="3103200"/>
          </a:xfrm>
          <a:prstGeom prst="straightConnector1">
            <a:avLst/>
          </a:prstGeom>
          <a:noFill/>
          <a:ln cap="flat" cmpd="sng" w="19050">
            <a:solidFill>
              <a:srgbClr val="122F48"/>
            </a:solidFill>
            <a:prstDash val="dot"/>
            <a:round/>
            <a:headEnd len="med" w="med" type="none"/>
            <a:tailEnd len="med" w="med" type="none"/>
          </a:ln>
        </p:spPr>
      </p:cxnSp>
      <p:sp>
        <p:nvSpPr>
          <p:cNvPr id="211" name="Google Shape;211;p19"/>
          <p:cNvSpPr txBox="1"/>
          <p:nvPr/>
        </p:nvSpPr>
        <p:spPr>
          <a:xfrm>
            <a:off x="10409775" y="364825"/>
            <a:ext cx="1398900" cy="4464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900" u="none" cap="none" strike="noStrike">
                <a:solidFill>
                  <a:srgbClr val="E1E7E0"/>
                </a:solidFill>
                <a:latin typeface="Roboto"/>
                <a:ea typeface="Roboto"/>
                <a:cs typeface="Roboto"/>
                <a:sym typeface="Roboto"/>
              </a:rPr>
              <a:t>EDA</a:t>
            </a:r>
            <a:endParaRPr b="1" sz="2900"/>
          </a:p>
        </p:txBody>
      </p:sp>
      <p:sp>
        <p:nvSpPr>
          <p:cNvPr id="212" name="Google Shape;212;p19"/>
          <p:cNvSpPr txBox="1"/>
          <p:nvPr/>
        </p:nvSpPr>
        <p:spPr>
          <a:xfrm>
            <a:off x="12096925" y="364825"/>
            <a:ext cx="1398900" cy="4308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i="0" lang="en-US" sz="2799" u="none" cap="none" strike="noStrike">
                <a:solidFill>
                  <a:srgbClr val="E1E7E0"/>
                </a:solidFill>
                <a:latin typeface="Roboto"/>
                <a:ea typeface="Roboto"/>
                <a:cs typeface="Roboto"/>
                <a:sym typeface="Roboto"/>
              </a:rPr>
              <a:t>RAG</a:t>
            </a:r>
            <a:endParaRPr/>
          </a:p>
        </p:txBody>
      </p:sp>
      <p:sp>
        <p:nvSpPr>
          <p:cNvPr id="213" name="Google Shape;213;p19"/>
          <p:cNvSpPr txBox="1"/>
          <p:nvPr/>
        </p:nvSpPr>
        <p:spPr>
          <a:xfrm>
            <a:off x="13784075" y="364825"/>
            <a:ext cx="1398900" cy="9480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E1E7E0"/>
                </a:solidFill>
                <a:latin typeface="Roboto"/>
                <a:ea typeface="Roboto"/>
                <a:cs typeface="Roboto"/>
                <a:sym typeface="Roboto"/>
              </a:rPr>
              <a:t>TECH</a:t>
            </a:r>
            <a:endParaRPr/>
          </a:p>
          <a:p>
            <a:pPr indent="0" lvl="0" marL="0" marR="0" rtl="0" algn="l">
              <a:lnSpc>
                <a:spcPct val="120007"/>
              </a:lnSpc>
              <a:spcBef>
                <a:spcPts val="0"/>
              </a:spcBef>
              <a:spcAft>
                <a:spcPts val="0"/>
              </a:spcAft>
              <a:buNone/>
            </a:pPr>
            <a:r>
              <a:t/>
            </a:r>
            <a:endParaRPr b="0" i="0" sz="2799" u="none" cap="none" strike="noStrike">
              <a:solidFill>
                <a:srgbClr val="E1E7E0"/>
              </a:solidFill>
              <a:latin typeface="Roboto"/>
              <a:ea typeface="Roboto"/>
              <a:cs typeface="Roboto"/>
              <a:sym typeface="Roboto"/>
            </a:endParaRPr>
          </a:p>
        </p:txBody>
      </p:sp>
      <p:sp>
        <p:nvSpPr>
          <p:cNvPr id="214" name="Google Shape;214;p19"/>
          <p:cNvSpPr txBox="1"/>
          <p:nvPr/>
        </p:nvSpPr>
        <p:spPr>
          <a:xfrm>
            <a:off x="15471225" y="364825"/>
            <a:ext cx="1398900" cy="4233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lang="en-US" sz="2750">
                <a:solidFill>
                  <a:srgbClr val="E1E7E0"/>
                </a:solidFill>
                <a:latin typeface="Roboto"/>
                <a:ea typeface="Roboto"/>
                <a:cs typeface="Roboto"/>
                <a:sym typeface="Roboto"/>
              </a:rPr>
              <a:t>EVAL</a:t>
            </a:r>
            <a:endParaRPr sz="2750"/>
          </a:p>
        </p:txBody>
      </p:sp>
      <p:pic>
        <p:nvPicPr>
          <p:cNvPr id="215" name="Google Shape;215;p19" title="Screenshot 2025-07-24 at 09.59.22.png"/>
          <p:cNvPicPr preferRelativeResize="0"/>
          <p:nvPr/>
        </p:nvPicPr>
        <p:blipFill>
          <a:blip r:embed="rId6">
            <a:alphaModFix/>
          </a:blip>
          <a:stretch>
            <a:fillRect/>
          </a:stretch>
        </p:blipFill>
        <p:spPr>
          <a:xfrm>
            <a:off x="16993725" y="18425"/>
            <a:ext cx="1294274" cy="1294274"/>
          </a:xfrm>
          <a:prstGeom prst="rect">
            <a:avLst/>
          </a:prstGeom>
          <a:noFill/>
          <a:ln>
            <a:noFill/>
          </a:ln>
        </p:spPr>
      </p:pic>
      <p:pic>
        <p:nvPicPr>
          <p:cNvPr id="216" name="Google Shape;216;p19"/>
          <p:cNvPicPr preferRelativeResize="0"/>
          <p:nvPr/>
        </p:nvPicPr>
        <p:blipFill>
          <a:blip r:embed="rId7">
            <a:alphaModFix/>
          </a:blip>
          <a:stretch>
            <a:fillRect/>
          </a:stretch>
        </p:blipFill>
        <p:spPr>
          <a:xfrm>
            <a:off x="4648200" y="2714200"/>
            <a:ext cx="980763" cy="435194"/>
          </a:xfrm>
          <a:prstGeom prst="rect">
            <a:avLst/>
          </a:prstGeom>
          <a:noFill/>
          <a:ln>
            <a:noFill/>
          </a:ln>
        </p:spPr>
      </p:pic>
      <p:pic>
        <p:nvPicPr>
          <p:cNvPr id="217" name="Google Shape;217;p19"/>
          <p:cNvPicPr preferRelativeResize="0"/>
          <p:nvPr/>
        </p:nvPicPr>
        <p:blipFill>
          <a:blip r:embed="rId8">
            <a:alphaModFix/>
          </a:blip>
          <a:stretch>
            <a:fillRect/>
          </a:stretch>
        </p:blipFill>
        <p:spPr>
          <a:xfrm>
            <a:off x="5663376" y="5972125"/>
            <a:ext cx="1507066" cy="336024"/>
          </a:xfrm>
          <a:prstGeom prst="rect">
            <a:avLst/>
          </a:prstGeom>
          <a:noFill/>
          <a:ln>
            <a:noFill/>
          </a:ln>
        </p:spPr>
      </p:pic>
      <p:pic>
        <p:nvPicPr>
          <p:cNvPr id="218" name="Google Shape;218;p19"/>
          <p:cNvPicPr preferRelativeResize="0"/>
          <p:nvPr/>
        </p:nvPicPr>
        <p:blipFill>
          <a:blip r:embed="rId7">
            <a:alphaModFix/>
          </a:blip>
          <a:stretch>
            <a:fillRect/>
          </a:stretch>
        </p:blipFill>
        <p:spPr>
          <a:xfrm>
            <a:off x="16993725" y="1821800"/>
            <a:ext cx="980763" cy="435194"/>
          </a:xfrm>
          <a:prstGeom prst="rect">
            <a:avLst/>
          </a:prstGeom>
          <a:noFill/>
          <a:ln>
            <a:noFill/>
          </a:ln>
        </p:spPr>
      </p:pic>
      <p:pic>
        <p:nvPicPr>
          <p:cNvPr id="219" name="Google Shape;219;p19"/>
          <p:cNvPicPr preferRelativeResize="0"/>
          <p:nvPr/>
        </p:nvPicPr>
        <p:blipFill>
          <a:blip r:embed="rId8">
            <a:alphaModFix/>
          </a:blip>
          <a:stretch>
            <a:fillRect/>
          </a:stretch>
        </p:blipFill>
        <p:spPr>
          <a:xfrm>
            <a:off x="16266014" y="5828600"/>
            <a:ext cx="1522137" cy="336024"/>
          </a:xfrm>
          <a:prstGeom prst="rect">
            <a:avLst/>
          </a:prstGeom>
          <a:noFill/>
          <a:ln>
            <a:noFill/>
          </a:ln>
        </p:spPr>
      </p:pic>
      <p:sp>
        <p:nvSpPr>
          <p:cNvPr id="220" name="Google Shape;220;p19"/>
          <p:cNvSpPr txBox="1"/>
          <p:nvPr/>
        </p:nvSpPr>
        <p:spPr>
          <a:xfrm>
            <a:off x="8561300" y="9247200"/>
            <a:ext cx="1294200" cy="8004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800">
                <a:solidFill>
                  <a:srgbClr val="2B4560"/>
                </a:solidFill>
                <a:latin typeface="Roboto"/>
                <a:ea typeface="Roboto"/>
                <a:cs typeface="Roboto"/>
                <a:sym typeface="Roboto"/>
              </a:rPr>
              <a:t>Infant (0-1) </a:t>
            </a:r>
            <a:endParaRPr sz="800">
              <a:solidFill>
                <a:srgbClr val="2B4560"/>
              </a:solidFill>
              <a:latin typeface="Roboto"/>
              <a:ea typeface="Roboto"/>
              <a:cs typeface="Roboto"/>
              <a:sym typeface="Roboto"/>
            </a:endParaRPr>
          </a:p>
          <a:p>
            <a:pPr indent="0" lvl="0" marL="0" rtl="0" algn="l">
              <a:spcBef>
                <a:spcPts val="0"/>
              </a:spcBef>
              <a:spcAft>
                <a:spcPts val="0"/>
              </a:spcAft>
              <a:buNone/>
            </a:pPr>
            <a:r>
              <a:rPr lang="en-US" sz="800">
                <a:solidFill>
                  <a:srgbClr val="2B4560"/>
                </a:solidFill>
                <a:latin typeface="Roboto"/>
                <a:ea typeface="Roboto"/>
                <a:cs typeface="Roboto"/>
                <a:sym typeface="Roboto"/>
              </a:rPr>
              <a:t>Toddler (2-4) </a:t>
            </a:r>
            <a:endParaRPr sz="800">
              <a:solidFill>
                <a:srgbClr val="2B4560"/>
              </a:solidFill>
              <a:latin typeface="Roboto"/>
              <a:ea typeface="Roboto"/>
              <a:cs typeface="Roboto"/>
              <a:sym typeface="Roboto"/>
            </a:endParaRPr>
          </a:p>
          <a:p>
            <a:pPr indent="0" lvl="0" marL="0" rtl="0" algn="l">
              <a:spcBef>
                <a:spcPts val="0"/>
              </a:spcBef>
              <a:spcAft>
                <a:spcPts val="0"/>
              </a:spcAft>
              <a:buNone/>
            </a:pPr>
            <a:r>
              <a:rPr lang="en-US" sz="800">
                <a:solidFill>
                  <a:srgbClr val="2B4560"/>
                </a:solidFill>
                <a:latin typeface="Roboto"/>
                <a:ea typeface="Roboto"/>
                <a:cs typeface="Roboto"/>
                <a:sym typeface="Roboto"/>
              </a:rPr>
              <a:t>Early Childhood (5-9) </a:t>
            </a:r>
            <a:endParaRPr sz="800">
              <a:solidFill>
                <a:srgbClr val="2B4560"/>
              </a:solidFill>
              <a:latin typeface="Roboto"/>
              <a:ea typeface="Roboto"/>
              <a:cs typeface="Roboto"/>
              <a:sym typeface="Roboto"/>
            </a:endParaRPr>
          </a:p>
          <a:p>
            <a:pPr indent="0" lvl="0" marL="0" rtl="0" algn="l">
              <a:spcBef>
                <a:spcPts val="0"/>
              </a:spcBef>
              <a:spcAft>
                <a:spcPts val="0"/>
              </a:spcAft>
              <a:buNone/>
            </a:pPr>
            <a:r>
              <a:rPr lang="en-US" sz="800">
                <a:solidFill>
                  <a:srgbClr val="2B4560"/>
                </a:solidFill>
                <a:latin typeface="Roboto"/>
                <a:ea typeface="Roboto"/>
                <a:cs typeface="Roboto"/>
                <a:sym typeface="Roboto"/>
              </a:rPr>
              <a:t>Late Childhood (10-12) </a:t>
            </a:r>
            <a:endParaRPr sz="800">
              <a:solidFill>
                <a:srgbClr val="2B4560"/>
              </a:solidFill>
              <a:latin typeface="Roboto"/>
              <a:ea typeface="Roboto"/>
              <a:cs typeface="Roboto"/>
              <a:sym typeface="Roboto"/>
            </a:endParaRPr>
          </a:p>
          <a:p>
            <a:pPr indent="0" lvl="0" marL="0" rtl="0" algn="l">
              <a:spcBef>
                <a:spcPts val="0"/>
              </a:spcBef>
              <a:spcAft>
                <a:spcPts val="0"/>
              </a:spcAft>
              <a:buNone/>
            </a:pPr>
            <a:r>
              <a:rPr lang="en-US" sz="800">
                <a:solidFill>
                  <a:srgbClr val="2B4560"/>
                </a:solidFill>
                <a:latin typeface="Roboto"/>
                <a:ea typeface="Roboto"/>
                <a:cs typeface="Roboto"/>
                <a:sym typeface="Roboto"/>
              </a:rPr>
              <a:t>Adolescent (13-18) </a:t>
            </a:r>
            <a:endParaRPr sz="800">
              <a:solidFill>
                <a:srgbClr val="2B4560"/>
              </a:solidFill>
              <a:latin typeface="Roboto"/>
              <a:ea typeface="Roboto"/>
              <a:cs typeface="Roboto"/>
              <a:sym typeface="Roboto"/>
            </a:endParaRPr>
          </a:p>
        </p:txBody>
      </p:sp>
      <p:pic>
        <p:nvPicPr>
          <p:cNvPr id="221" name="Google Shape;221;p19" title="Chart"/>
          <p:cNvPicPr preferRelativeResize="0"/>
          <p:nvPr/>
        </p:nvPicPr>
        <p:blipFill>
          <a:blip r:embed="rId9">
            <a:alphaModFix/>
          </a:blip>
          <a:stretch>
            <a:fillRect/>
          </a:stretch>
        </p:blipFill>
        <p:spPr>
          <a:xfrm>
            <a:off x="9277350" y="5682400"/>
            <a:ext cx="8052126" cy="4478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6D80"/>
        </a:solidFill>
      </p:bgPr>
    </p:bg>
    <p:spTree>
      <p:nvGrpSpPr>
        <p:cNvPr id="225" name="Shape 225"/>
        <p:cNvGrpSpPr/>
        <p:nvPr/>
      </p:nvGrpSpPr>
      <p:grpSpPr>
        <a:xfrm>
          <a:off x="0" y="0"/>
          <a:ext cx="0" cy="0"/>
          <a:chOff x="0" y="0"/>
          <a:chExt cx="0" cy="0"/>
        </a:xfrm>
      </p:grpSpPr>
      <p:sp>
        <p:nvSpPr>
          <p:cNvPr id="226" name="Google Shape;226;p20"/>
          <p:cNvSpPr/>
          <p:nvPr/>
        </p:nvSpPr>
        <p:spPr>
          <a:xfrm rot="10800000">
            <a:off x="0" y="1312731"/>
            <a:ext cx="18288000" cy="8974169"/>
          </a:xfrm>
          <a:custGeom>
            <a:rect b="b" l="l" r="r" t="t"/>
            <a:pathLst>
              <a:path extrusionOk="0" h="11965559" w="24384000">
                <a:moveTo>
                  <a:pt x="24384000" y="0"/>
                </a:moveTo>
                <a:lnTo>
                  <a:pt x="0" y="0"/>
                </a:lnTo>
                <a:lnTo>
                  <a:pt x="0" y="11965559"/>
                </a:lnTo>
                <a:lnTo>
                  <a:pt x="24384000" y="11965559"/>
                </a:lnTo>
                <a:close/>
              </a:path>
            </a:pathLst>
          </a:custGeom>
          <a:solidFill>
            <a:srgbClr val="E1E7E0"/>
          </a:solidFill>
          <a:ln>
            <a:noFill/>
          </a:ln>
        </p:spPr>
      </p:sp>
      <p:sp>
        <p:nvSpPr>
          <p:cNvPr id="227" name="Google Shape;227;p20"/>
          <p:cNvSpPr/>
          <p:nvPr/>
        </p:nvSpPr>
        <p:spPr>
          <a:xfrm>
            <a:off x="0" y="1312700"/>
            <a:ext cx="18288000" cy="217170"/>
          </a:xfrm>
          <a:custGeom>
            <a:rect b="b" l="l" r="r" t="t"/>
            <a:pathLst>
              <a:path extrusionOk="0" h="289560" w="24384000">
                <a:moveTo>
                  <a:pt x="0" y="0"/>
                </a:moveTo>
                <a:lnTo>
                  <a:pt x="24384000" y="0"/>
                </a:lnTo>
                <a:lnTo>
                  <a:pt x="24384000" y="289560"/>
                </a:lnTo>
                <a:lnTo>
                  <a:pt x="0" y="289560"/>
                </a:lnTo>
                <a:close/>
              </a:path>
            </a:pathLst>
          </a:custGeom>
          <a:solidFill>
            <a:srgbClr val="2B4560"/>
          </a:solidFill>
          <a:ln>
            <a:noFill/>
          </a:ln>
        </p:spPr>
      </p:sp>
      <p:sp>
        <p:nvSpPr>
          <p:cNvPr id="228" name="Google Shape;228;p20"/>
          <p:cNvSpPr/>
          <p:nvPr/>
        </p:nvSpPr>
        <p:spPr>
          <a:xfrm>
            <a:off x="196500" y="32700"/>
            <a:ext cx="8360733" cy="1205400"/>
          </a:xfrm>
          <a:custGeom>
            <a:rect b="b" l="l" r="r" t="t"/>
            <a:pathLst>
              <a:path extrusionOk="0" h="1607200" w="11147643">
                <a:moveTo>
                  <a:pt x="0" y="0"/>
                </a:moveTo>
                <a:lnTo>
                  <a:pt x="11147643" y="0"/>
                </a:lnTo>
                <a:lnTo>
                  <a:pt x="11147643" y="1607200"/>
                </a:lnTo>
                <a:lnTo>
                  <a:pt x="0" y="1607200"/>
                </a:lnTo>
                <a:close/>
              </a:path>
            </a:pathLst>
          </a:custGeom>
          <a:solidFill>
            <a:srgbClr val="000000">
              <a:alpha val="0"/>
            </a:srgbClr>
          </a:solidFill>
          <a:ln>
            <a:noFill/>
          </a:ln>
        </p:spPr>
      </p:sp>
      <p:sp>
        <p:nvSpPr>
          <p:cNvPr id="229" name="Google Shape;229;p20"/>
          <p:cNvSpPr txBox="1"/>
          <p:nvPr/>
        </p:nvSpPr>
        <p:spPr>
          <a:xfrm>
            <a:off x="11998798" y="6689267"/>
            <a:ext cx="3282420" cy="428860"/>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0" i="0" lang="en-US" sz="3099" u="none" cap="none" strike="noStrike">
                <a:solidFill>
                  <a:srgbClr val="E1E7E0"/>
                </a:solidFill>
                <a:latin typeface="Roboto"/>
                <a:ea typeface="Roboto"/>
                <a:cs typeface="Roboto"/>
                <a:sym typeface="Roboto"/>
              </a:rPr>
              <a:t>ginyard</a:t>
            </a:r>
            <a:endParaRPr/>
          </a:p>
        </p:txBody>
      </p:sp>
      <p:grpSp>
        <p:nvGrpSpPr>
          <p:cNvPr id="230" name="Google Shape;230;p20"/>
          <p:cNvGrpSpPr/>
          <p:nvPr/>
        </p:nvGrpSpPr>
        <p:grpSpPr>
          <a:xfrm>
            <a:off x="151850" y="32688"/>
            <a:ext cx="17653275" cy="1219725"/>
            <a:chOff x="0" y="-19050"/>
            <a:chExt cx="23537700" cy="1626300"/>
          </a:xfrm>
        </p:grpSpPr>
        <p:sp>
          <p:nvSpPr>
            <p:cNvPr id="231" name="Google Shape;231;p20"/>
            <p:cNvSpPr/>
            <p:nvPr/>
          </p:nvSpPr>
          <p:spPr>
            <a:xfrm>
              <a:off x="0" y="0"/>
              <a:ext cx="23537601" cy="1607200"/>
            </a:xfrm>
            <a:custGeom>
              <a:rect b="b" l="l" r="r" t="t"/>
              <a:pathLst>
                <a:path extrusionOk="0" h="1607200" w="23537601">
                  <a:moveTo>
                    <a:pt x="0" y="0"/>
                  </a:moveTo>
                  <a:lnTo>
                    <a:pt x="23537601" y="0"/>
                  </a:lnTo>
                  <a:lnTo>
                    <a:pt x="23537601" y="1607200"/>
                  </a:lnTo>
                  <a:lnTo>
                    <a:pt x="0" y="1607200"/>
                  </a:lnTo>
                  <a:close/>
                </a:path>
              </a:pathLst>
            </a:custGeom>
            <a:solidFill>
              <a:srgbClr val="000000">
                <a:alpha val="0"/>
              </a:srgbClr>
            </a:solidFill>
            <a:ln>
              <a:noFill/>
            </a:ln>
          </p:spPr>
        </p:sp>
        <p:sp>
          <p:nvSpPr>
            <p:cNvPr id="232" name="Google Shape;232;p20"/>
            <p:cNvSpPr txBox="1"/>
            <p:nvPr/>
          </p:nvSpPr>
          <p:spPr>
            <a:xfrm>
              <a:off x="0" y="-19050"/>
              <a:ext cx="23537700" cy="1626300"/>
            </a:xfrm>
            <a:prstGeom prst="rect">
              <a:avLst/>
            </a:prstGeom>
            <a:noFill/>
            <a:ln>
              <a:noFill/>
            </a:ln>
          </p:spPr>
          <p:txBody>
            <a:bodyPr anchorCtr="0" anchor="ctr" bIns="0" lIns="0" spcFirstLastPara="1" rIns="0" wrap="square" tIns="0">
              <a:noAutofit/>
            </a:bodyPr>
            <a:lstStyle/>
            <a:p>
              <a:pPr indent="0" lvl="0" marL="0" rtl="0" algn="l">
                <a:lnSpc>
                  <a:spcPct val="120007"/>
                </a:lnSpc>
                <a:spcBef>
                  <a:spcPts val="0"/>
                </a:spcBef>
                <a:spcAft>
                  <a:spcPts val="0"/>
                </a:spcAft>
                <a:buNone/>
              </a:pPr>
              <a:r>
                <a:rPr lang="en-US" sz="2799">
                  <a:solidFill>
                    <a:srgbClr val="E1E7E0"/>
                  </a:solidFill>
                  <a:latin typeface="Roboto"/>
                  <a:ea typeface="Roboto"/>
                  <a:cs typeface="Roboto"/>
                  <a:sym typeface="Roboto"/>
                </a:rPr>
                <a:t>RAG - Providing qualified information to the LLM</a:t>
              </a:r>
              <a:endParaRPr sz="2799">
                <a:solidFill>
                  <a:srgbClr val="E1E7E0"/>
                </a:solidFill>
                <a:latin typeface="Roboto"/>
                <a:ea typeface="Roboto"/>
                <a:cs typeface="Roboto"/>
                <a:sym typeface="Roboto"/>
              </a:endParaRPr>
            </a:p>
          </p:txBody>
        </p:sp>
      </p:grpSp>
      <p:pic>
        <p:nvPicPr>
          <p:cNvPr id="233" name="Google Shape;233;p20" title="Screenshot 2025-07-23 at 14.31.56.png"/>
          <p:cNvPicPr preferRelativeResize="0"/>
          <p:nvPr/>
        </p:nvPicPr>
        <p:blipFill>
          <a:blip r:embed="rId3">
            <a:alphaModFix/>
          </a:blip>
          <a:stretch>
            <a:fillRect/>
          </a:stretch>
        </p:blipFill>
        <p:spPr>
          <a:xfrm>
            <a:off x="1910900" y="2299838"/>
            <a:ext cx="13955425" cy="6999951"/>
          </a:xfrm>
          <a:prstGeom prst="rect">
            <a:avLst/>
          </a:prstGeom>
          <a:noFill/>
          <a:ln>
            <a:noFill/>
          </a:ln>
        </p:spPr>
      </p:pic>
      <p:sp>
        <p:nvSpPr>
          <p:cNvPr id="234" name="Google Shape;234;p20"/>
          <p:cNvSpPr txBox="1"/>
          <p:nvPr>
            <p:ph idx="12" type="sldNum"/>
          </p:nvPr>
        </p:nvSpPr>
        <p:spPr>
          <a:xfrm>
            <a:off x="15827050" y="97362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2300">
                <a:solidFill>
                  <a:srgbClr val="2F6D80"/>
                </a:solidFill>
                <a:latin typeface="Roboto"/>
                <a:ea typeface="Roboto"/>
                <a:cs typeface="Roboto"/>
                <a:sym typeface="Roboto"/>
              </a:rPr>
              <a:t>‹#›</a:t>
            </a:fld>
            <a:r>
              <a:rPr lang="en-US" sz="2300">
                <a:solidFill>
                  <a:srgbClr val="2F6D80"/>
                </a:solidFill>
                <a:latin typeface="Roboto"/>
                <a:ea typeface="Roboto"/>
                <a:cs typeface="Roboto"/>
                <a:sym typeface="Roboto"/>
              </a:rPr>
              <a:t>/15</a:t>
            </a:r>
            <a:endParaRPr sz="2300">
              <a:solidFill>
                <a:srgbClr val="2F6D80"/>
              </a:solidFill>
              <a:latin typeface="Roboto"/>
              <a:ea typeface="Roboto"/>
              <a:cs typeface="Roboto"/>
              <a:sym typeface="Roboto"/>
            </a:endParaRPr>
          </a:p>
        </p:txBody>
      </p:sp>
      <p:pic>
        <p:nvPicPr>
          <p:cNvPr id="235" name="Google Shape;235;p20" title="Bildschirmfoto 2025-07-23 um 17.25.55.png"/>
          <p:cNvPicPr preferRelativeResize="0"/>
          <p:nvPr/>
        </p:nvPicPr>
        <p:blipFill>
          <a:blip r:embed="rId4">
            <a:alphaModFix/>
          </a:blip>
          <a:stretch>
            <a:fillRect/>
          </a:stretch>
        </p:blipFill>
        <p:spPr>
          <a:xfrm>
            <a:off x="8066450" y="6900725"/>
            <a:ext cx="7214775" cy="952500"/>
          </a:xfrm>
          <a:prstGeom prst="rect">
            <a:avLst/>
          </a:prstGeom>
          <a:noFill/>
          <a:ln>
            <a:noFill/>
          </a:ln>
        </p:spPr>
      </p:pic>
      <p:sp>
        <p:nvSpPr>
          <p:cNvPr id="236" name="Google Shape;236;p20"/>
          <p:cNvSpPr txBox="1"/>
          <p:nvPr/>
        </p:nvSpPr>
        <p:spPr>
          <a:xfrm>
            <a:off x="8334550" y="9689125"/>
            <a:ext cx="8999100" cy="6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sz="1600">
                <a:solidFill>
                  <a:srgbClr val="737373"/>
                </a:solidFill>
                <a:latin typeface="Roboto"/>
                <a:ea typeface="Roboto"/>
                <a:cs typeface="Roboto"/>
                <a:sym typeface="Roboto"/>
              </a:rPr>
              <a:t>https://blog.ml6.eu/leveraging-llms-on-your-domain-specific-knowledge-base-4441c8837b47</a:t>
            </a:r>
            <a:endParaRPr sz="1600">
              <a:solidFill>
                <a:srgbClr val="737373"/>
              </a:solidFill>
              <a:latin typeface="Roboto"/>
              <a:ea typeface="Roboto"/>
              <a:cs typeface="Roboto"/>
              <a:sym typeface="Roboto"/>
            </a:endParaRPr>
          </a:p>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237" name="Google Shape;237;p20"/>
          <p:cNvSpPr txBox="1"/>
          <p:nvPr/>
        </p:nvSpPr>
        <p:spPr>
          <a:xfrm>
            <a:off x="11713025" y="7988000"/>
            <a:ext cx="3894000" cy="1046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2800">
                <a:solidFill>
                  <a:srgbClr val="2F6D80"/>
                </a:solidFill>
                <a:latin typeface="Calibri"/>
                <a:ea typeface="Calibri"/>
                <a:cs typeface="Calibri"/>
                <a:sym typeface="Calibri"/>
              </a:rPr>
              <a:t>RAG = Retrieval Augmented Generation</a:t>
            </a:r>
            <a:endParaRPr sz="2800">
              <a:solidFill>
                <a:srgbClr val="2F6D80"/>
              </a:solidFill>
              <a:latin typeface="Calibri"/>
              <a:ea typeface="Calibri"/>
              <a:cs typeface="Calibri"/>
              <a:sym typeface="Calibri"/>
            </a:endParaRPr>
          </a:p>
        </p:txBody>
      </p:sp>
      <p:sp>
        <p:nvSpPr>
          <p:cNvPr id="238" name="Google Shape;238;p20"/>
          <p:cNvSpPr txBox="1"/>
          <p:nvPr/>
        </p:nvSpPr>
        <p:spPr>
          <a:xfrm>
            <a:off x="10409775" y="364825"/>
            <a:ext cx="1398900" cy="4308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E1E7E0"/>
                </a:solidFill>
                <a:latin typeface="Roboto"/>
                <a:ea typeface="Roboto"/>
                <a:cs typeface="Roboto"/>
                <a:sym typeface="Roboto"/>
              </a:rPr>
              <a:t>EDA</a:t>
            </a:r>
            <a:endParaRPr/>
          </a:p>
        </p:txBody>
      </p:sp>
      <p:sp>
        <p:nvSpPr>
          <p:cNvPr id="239" name="Google Shape;239;p20"/>
          <p:cNvSpPr txBox="1"/>
          <p:nvPr/>
        </p:nvSpPr>
        <p:spPr>
          <a:xfrm>
            <a:off x="12096925" y="364825"/>
            <a:ext cx="1398900" cy="4464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900" u="none" cap="none" strike="noStrike">
                <a:solidFill>
                  <a:srgbClr val="E1E7E0"/>
                </a:solidFill>
                <a:latin typeface="Roboto"/>
                <a:ea typeface="Roboto"/>
                <a:cs typeface="Roboto"/>
                <a:sym typeface="Roboto"/>
              </a:rPr>
              <a:t>RAG</a:t>
            </a:r>
            <a:endParaRPr b="1" sz="2900"/>
          </a:p>
        </p:txBody>
      </p:sp>
      <p:sp>
        <p:nvSpPr>
          <p:cNvPr id="240" name="Google Shape;240;p20"/>
          <p:cNvSpPr txBox="1"/>
          <p:nvPr/>
        </p:nvSpPr>
        <p:spPr>
          <a:xfrm>
            <a:off x="13784075" y="364825"/>
            <a:ext cx="1398900" cy="9480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E1E7E0"/>
                </a:solidFill>
                <a:latin typeface="Roboto"/>
                <a:ea typeface="Roboto"/>
                <a:cs typeface="Roboto"/>
                <a:sym typeface="Roboto"/>
              </a:rPr>
              <a:t>TECH</a:t>
            </a:r>
            <a:endParaRPr/>
          </a:p>
          <a:p>
            <a:pPr indent="0" lvl="0" marL="0" marR="0" rtl="0" algn="l">
              <a:lnSpc>
                <a:spcPct val="120007"/>
              </a:lnSpc>
              <a:spcBef>
                <a:spcPts val="0"/>
              </a:spcBef>
              <a:spcAft>
                <a:spcPts val="0"/>
              </a:spcAft>
              <a:buNone/>
            </a:pPr>
            <a:r>
              <a:t/>
            </a:r>
            <a:endParaRPr b="0" i="0" sz="2799" u="none" cap="none" strike="noStrike">
              <a:solidFill>
                <a:srgbClr val="E1E7E0"/>
              </a:solidFill>
              <a:latin typeface="Roboto"/>
              <a:ea typeface="Roboto"/>
              <a:cs typeface="Roboto"/>
              <a:sym typeface="Roboto"/>
            </a:endParaRPr>
          </a:p>
        </p:txBody>
      </p:sp>
      <p:sp>
        <p:nvSpPr>
          <p:cNvPr id="241" name="Google Shape;241;p20"/>
          <p:cNvSpPr txBox="1"/>
          <p:nvPr/>
        </p:nvSpPr>
        <p:spPr>
          <a:xfrm>
            <a:off x="15471225" y="364825"/>
            <a:ext cx="1398900" cy="4233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i="0" lang="en-US" sz="2750" u="none" cap="none" strike="noStrike">
                <a:solidFill>
                  <a:srgbClr val="E1E7E0"/>
                </a:solidFill>
                <a:latin typeface="Roboto"/>
                <a:ea typeface="Roboto"/>
                <a:cs typeface="Roboto"/>
                <a:sym typeface="Roboto"/>
              </a:rPr>
              <a:t>EVAL</a:t>
            </a:r>
            <a:endParaRPr sz="2750"/>
          </a:p>
        </p:txBody>
      </p:sp>
      <p:pic>
        <p:nvPicPr>
          <p:cNvPr id="242" name="Google Shape;242;p20" title="Screenshot 2025-07-24 at 09.59.22.png"/>
          <p:cNvPicPr preferRelativeResize="0"/>
          <p:nvPr/>
        </p:nvPicPr>
        <p:blipFill>
          <a:blip r:embed="rId5">
            <a:alphaModFix/>
          </a:blip>
          <a:stretch>
            <a:fillRect/>
          </a:stretch>
        </p:blipFill>
        <p:spPr>
          <a:xfrm>
            <a:off x="16993725" y="18425"/>
            <a:ext cx="1294274" cy="12942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F6D80"/>
        </a:solidFill>
      </p:bgPr>
    </p:bg>
    <p:spTree>
      <p:nvGrpSpPr>
        <p:cNvPr id="246" name="Shape 246"/>
        <p:cNvGrpSpPr/>
        <p:nvPr/>
      </p:nvGrpSpPr>
      <p:grpSpPr>
        <a:xfrm>
          <a:off x="0" y="0"/>
          <a:ext cx="0" cy="0"/>
          <a:chOff x="0" y="0"/>
          <a:chExt cx="0" cy="0"/>
        </a:xfrm>
      </p:grpSpPr>
      <p:sp>
        <p:nvSpPr>
          <p:cNvPr id="247" name="Google Shape;247;p21"/>
          <p:cNvSpPr/>
          <p:nvPr/>
        </p:nvSpPr>
        <p:spPr>
          <a:xfrm rot="10800000">
            <a:off x="0" y="1312731"/>
            <a:ext cx="18288000" cy="8974169"/>
          </a:xfrm>
          <a:custGeom>
            <a:rect b="b" l="l" r="r" t="t"/>
            <a:pathLst>
              <a:path extrusionOk="0" h="11965559" w="24384000">
                <a:moveTo>
                  <a:pt x="24384000" y="0"/>
                </a:moveTo>
                <a:lnTo>
                  <a:pt x="0" y="0"/>
                </a:lnTo>
                <a:lnTo>
                  <a:pt x="0" y="11965559"/>
                </a:lnTo>
                <a:lnTo>
                  <a:pt x="24384000" y="11965559"/>
                </a:lnTo>
                <a:close/>
              </a:path>
            </a:pathLst>
          </a:custGeom>
          <a:solidFill>
            <a:srgbClr val="E1E7E0"/>
          </a:solidFill>
          <a:ln>
            <a:noFill/>
          </a:ln>
        </p:spPr>
      </p:sp>
      <p:sp>
        <p:nvSpPr>
          <p:cNvPr id="248" name="Google Shape;248;p21"/>
          <p:cNvSpPr/>
          <p:nvPr/>
        </p:nvSpPr>
        <p:spPr>
          <a:xfrm>
            <a:off x="0" y="1312700"/>
            <a:ext cx="18288000" cy="217170"/>
          </a:xfrm>
          <a:custGeom>
            <a:rect b="b" l="l" r="r" t="t"/>
            <a:pathLst>
              <a:path extrusionOk="0" h="289560" w="24384000">
                <a:moveTo>
                  <a:pt x="0" y="0"/>
                </a:moveTo>
                <a:lnTo>
                  <a:pt x="24384000" y="0"/>
                </a:lnTo>
                <a:lnTo>
                  <a:pt x="24384000" y="289560"/>
                </a:lnTo>
                <a:lnTo>
                  <a:pt x="0" y="289560"/>
                </a:lnTo>
                <a:close/>
              </a:path>
            </a:pathLst>
          </a:custGeom>
          <a:solidFill>
            <a:srgbClr val="2B4560"/>
          </a:solidFill>
          <a:ln>
            <a:noFill/>
          </a:ln>
        </p:spPr>
      </p:sp>
      <p:sp>
        <p:nvSpPr>
          <p:cNvPr id="249" name="Google Shape;249;p21"/>
          <p:cNvSpPr/>
          <p:nvPr/>
        </p:nvSpPr>
        <p:spPr>
          <a:xfrm>
            <a:off x="196500" y="32700"/>
            <a:ext cx="8360732" cy="1205400"/>
          </a:xfrm>
          <a:custGeom>
            <a:rect b="b" l="l" r="r" t="t"/>
            <a:pathLst>
              <a:path extrusionOk="0" h="1607200" w="11147643">
                <a:moveTo>
                  <a:pt x="0" y="0"/>
                </a:moveTo>
                <a:lnTo>
                  <a:pt x="11147643" y="0"/>
                </a:lnTo>
                <a:lnTo>
                  <a:pt x="11147643" y="1607200"/>
                </a:lnTo>
                <a:lnTo>
                  <a:pt x="0" y="1607200"/>
                </a:lnTo>
                <a:close/>
              </a:path>
            </a:pathLst>
          </a:custGeom>
          <a:solidFill>
            <a:srgbClr val="000000">
              <a:alpha val="0"/>
            </a:srgbClr>
          </a:solidFill>
          <a:ln>
            <a:noFill/>
          </a:ln>
        </p:spPr>
      </p:sp>
      <p:sp>
        <p:nvSpPr>
          <p:cNvPr id="250" name="Google Shape;250;p21"/>
          <p:cNvSpPr txBox="1"/>
          <p:nvPr/>
        </p:nvSpPr>
        <p:spPr>
          <a:xfrm>
            <a:off x="11998798" y="6689267"/>
            <a:ext cx="3282300" cy="477000"/>
          </a:xfrm>
          <a:prstGeom prst="rect">
            <a:avLst/>
          </a:prstGeom>
          <a:noFill/>
          <a:ln>
            <a:noFill/>
          </a:ln>
        </p:spPr>
        <p:txBody>
          <a:bodyPr anchorCtr="0" anchor="t" bIns="0" lIns="0" spcFirstLastPara="1" rIns="0" wrap="square" tIns="0">
            <a:spAutoFit/>
          </a:bodyPr>
          <a:lstStyle/>
          <a:p>
            <a:pPr indent="0" lvl="0" marL="0" marR="0" rtl="0" algn="ctr">
              <a:lnSpc>
                <a:spcPct val="103001"/>
              </a:lnSpc>
              <a:spcBef>
                <a:spcPts val="0"/>
              </a:spcBef>
              <a:spcAft>
                <a:spcPts val="0"/>
              </a:spcAft>
              <a:buNone/>
            </a:pPr>
            <a:r>
              <a:rPr b="0" i="0" lang="en-US" sz="3099" u="none" cap="none" strike="noStrike">
                <a:solidFill>
                  <a:srgbClr val="E1E7E0"/>
                </a:solidFill>
                <a:latin typeface="Roboto"/>
                <a:ea typeface="Roboto"/>
                <a:cs typeface="Roboto"/>
                <a:sym typeface="Roboto"/>
              </a:rPr>
              <a:t>ginyard</a:t>
            </a:r>
            <a:endParaRPr/>
          </a:p>
        </p:txBody>
      </p:sp>
      <p:grpSp>
        <p:nvGrpSpPr>
          <p:cNvPr id="251" name="Google Shape;251;p21"/>
          <p:cNvGrpSpPr/>
          <p:nvPr/>
        </p:nvGrpSpPr>
        <p:grpSpPr>
          <a:xfrm>
            <a:off x="151850" y="32688"/>
            <a:ext cx="17653275" cy="1219725"/>
            <a:chOff x="0" y="-19050"/>
            <a:chExt cx="23537700" cy="1626300"/>
          </a:xfrm>
        </p:grpSpPr>
        <p:sp>
          <p:nvSpPr>
            <p:cNvPr id="252" name="Google Shape;252;p21"/>
            <p:cNvSpPr/>
            <p:nvPr/>
          </p:nvSpPr>
          <p:spPr>
            <a:xfrm>
              <a:off x="0" y="0"/>
              <a:ext cx="23537601" cy="1607200"/>
            </a:xfrm>
            <a:custGeom>
              <a:rect b="b" l="l" r="r" t="t"/>
              <a:pathLst>
                <a:path extrusionOk="0" h="1607200" w="23537601">
                  <a:moveTo>
                    <a:pt x="0" y="0"/>
                  </a:moveTo>
                  <a:lnTo>
                    <a:pt x="23537601" y="0"/>
                  </a:lnTo>
                  <a:lnTo>
                    <a:pt x="23537601" y="1607200"/>
                  </a:lnTo>
                  <a:lnTo>
                    <a:pt x="0" y="1607200"/>
                  </a:lnTo>
                  <a:close/>
                </a:path>
              </a:pathLst>
            </a:custGeom>
            <a:solidFill>
              <a:srgbClr val="000000">
                <a:alpha val="0"/>
              </a:srgbClr>
            </a:solidFill>
            <a:ln>
              <a:noFill/>
            </a:ln>
          </p:spPr>
        </p:sp>
        <p:sp>
          <p:nvSpPr>
            <p:cNvPr id="253" name="Google Shape;253;p21"/>
            <p:cNvSpPr txBox="1"/>
            <p:nvPr/>
          </p:nvSpPr>
          <p:spPr>
            <a:xfrm>
              <a:off x="0" y="-19050"/>
              <a:ext cx="23537700" cy="1626300"/>
            </a:xfrm>
            <a:prstGeom prst="rect">
              <a:avLst/>
            </a:prstGeom>
            <a:noFill/>
            <a:ln>
              <a:noFill/>
            </a:ln>
          </p:spPr>
          <p:txBody>
            <a:bodyPr anchorCtr="0" anchor="ctr" bIns="0" lIns="0" spcFirstLastPara="1" rIns="0" wrap="square" tIns="0">
              <a:noAutofit/>
            </a:bodyPr>
            <a:lstStyle/>
            <a:p>
              <a:pPr indent="0" lvl="0" marL="0" rtl="0" algn="l">
                <a:lnSpc>
                  <a:spcPct val="120007"/>
                </a:lnSpc>
                <a:spcBef>
                  <a:spcPts val="0"/>
                </a:spcBef>
                <a:spcAft>
                  <a:spcPts val="0"/>
                </a:spcAft>
                <a:buNone/>
              </a:pPr>
              <a:r>
                <a:rPr lang="en-US" sz="2799">
                  <a:solidFill>
                    <a:srgbClr val="E1E7E0"/>
                  </a:solidFill>
                  <a:latin typeface="Roboto"/>
                  <a:ea typeface="Roboto"/>
                  <a:cs typeface="Roboto"/>
                  <a:sym typeface="Roboto"/>
                </a:rPr>
                <a:t>Tech Stack</a:t>
              </a:r>
              <a:endParaRPr sz="2799">
                <a:solidFill>
                  <a:srgbClr val="E1E7E0"/>
                </a:solidFill>
                <a:latin typeface="Roboto"/>
                <a:ea typeface="Roboto"/>
                <a:cs typeface="Roboto"/>
                <a:sym typeface="Roboto"/>
              </a:endParaRPr>
            </a:p>
          </p:txBody>
        </p:sp>
      </p:grpSp>
      <p:sp>
        <p:nvSpPr>
          <p:cNvPr id="254" name="Google Shape;254;p21"/>
          <p:cNvSpPr txBox="1"/>
          <p:nvPr>
            <p:ph idx="12" type="sldNum"/>
          </p:nvPr>
        </p:nvSpPr>
        <p:spPr>
          <a:xfrm>
            <a:off x="15827050" y="9736225"/>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2300">
                <a:solidFill>
                  <a:srgbClr val="2F6D80"/>
                </a:solidFill>
                <a:latin typeface="Roboto"/>
                <a:ea typeface="Roboto"/>
                <a:cs typeface="Roboto"/>
                <a:sym typeface="Roboto"/>
              </a:rPr>
              <a:t>‹#›</a:t>
            </a:fld>
            <a:r>
              <a:rPr lang="en-US" sz="2300">
                <a:solidFill>
                  <a:srgbClr val="2F6D80"/>
                </a:solidFill>
                <a:latin typeface="Roboto"/>
                <a:ea typeface="Roboto"/>
                <a:cs typeface="Roboto"/>
                <a:sym typeface="Roboto"/>
              </a:rPr>
              <a:t>/15</a:t>
            </a:r>
            <a:endParaRPr sz="2300">
              <a:solidFill>
                <a:srgbClr val="2F6D80"/>
              </a:solidFill>
              <a:latin typeface="Roboto"/>
              <a:ea typeface="Roboto"/>
              <a:cs typeface="Roboto"/>
              <a:sym typeface="Roboto"/>
            </a:endParaRPr>
          </a:p>
        </p:txBody>
      </p:sp>
      <p:sp>
        <p:nvSpPr>
          <p:cNvPr id="255" name="Google Shape;255;p21"/>
          <p:cNvSpPr txBox="1"/>
          <p:nvPr/>
        </p:nvSpPr>
        <p:spPr>
          <a:xfrm>
            <a:off x="10409775" y="364825"/>
            <a:ext cx="1398900" cy="4308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0" i="0" lang="en-US" sz="2799" u="none" cap="none" strike="noStrike">
                <a:solidFill>
                  <a:srgbClr val="E1E7E0"/>
                </a:solidFill>
                <a:latin typeface="Roboto"/>
                <a:ea typeface="Roboto"/>
                <a:cs typeface="Roboto"/>
                <a:sym typeface="Roboto"/>
              </a:rPr>
              <a:t>EDA</a:t>
            </a:r>
            <a:endParaRPr/>
          </a:p>
        </p:txBody>
      </p:sp>
      <p:sp>
        <p:nvSpPr>
          <p:cNvPr id="256" name="Google Shape;256;p21"/>
          <p:cNvSpPr txBox="1"/>
          <p:nvPr/>
        </p:nvSpPr>
        <p:spPr>
          <a:xfrm>
            <a:off x="12096925" y="364825"/>
            <a:ext cx="1398900" cy="4308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i="0" lang="en-US" sz="2799" u="none" cap="none" strike="noStrike">
                <a:solidFill>
                  <a:srgbClr val="E1E7E0"/>
                </a:solidFill>
                <a:latin typeface="Roboto"/>
                <a:ea typeface="Roboto"/>
                <a:cs typeface="Roboto"/>
                <a:sym typeface="Roboto"/>
              </a:rPr>
              <a:t>RAG</a:t>
            </a:r>
            <a:endParaRPr/>
          </a:p>
        </p:txBody>
      </p:sp>
      <p:sp>
        <p:nvSpPr>
          <p:cNvPr id="257" name="Google Shape;257;p21"/>
          <p:cNvSpPr txBox="1"/>
          <p:nvPr/>
        </p:nvSpPr>
        <p:spPr>
          <a:xfrm>
            <a:off x="13784075" y="364825"/>
            <a:ext cx="1398900" cy="9666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b="1" i="0" lang="en-US" sz="2900" u="none" cap="none" strike="noStrike">
                <a:solidFill>
                  <a:srgbClr val="E1E7E0"/>
                </a:solidFill>
                <a:latin typeface="Roboto"/>
                <a:ea typeface="Roboto"/>
                <a:cs typeface="Roboto"/>
                <a:sym typeface="Roboto"/>
              </a:rPr>
              <a:t>TECH</a:t>
            </a:r>
            <a:endParaRPr b="1" sz="2900"/>
          </a:p>
          <a:p>
            <a:pPr indent="0" lvl="0" marL="0" marR="0" rtl="0" algn="l">
              <a:lnSpc>
                <a:spcPct val="120007"/>
              </a:lnSpc>
              <a:spcBef>
                <a:spcPts val="0"/>
              </a:spcBef>
              <a:spcAft>
                <a:spcPts val="0"/>
              </a:spcAft>
              <a:buNone/>
            </a:pPr>
            <a:r>
              <a:t/>
            </a:r>
            <a:endParaRPr b="0" i="0" sz="2799" u="none" cap="none" strike="noStrike">
              <a:solidFill>
                <a:srgbClr val="E1E7E0"/>
              </a:solidFill>
              <a:latin typeface="Roboto"/>
              <a:ea typeface="Roboto"/>
              <a:cs typeface="Roboto"/>
              <a:sym typeface="Roboto"/>
            </a:endParaRPr>
          </a:p>
        </p:txBody>
      </p:sp>
      <p:sp>
        <p:nvSpPr>
          <p:cNvPr id="258" name="Google Shape;258;p21"/>
          <p:cNvSpPr txBox="1"/>
          <p:nvPr/>
        </p:nvSpPr>
        <p:spPr>
          <a:xfrm>
            <a:off x="15471225" y="364825"/>
            <a:ext cx="1398900" cy="423300"/>
          </a:xfrm>
          <a:prstGeom prst="rect">
            <a:avLst/>
          </a:prstGeom>
          <a:noFill/>
          <a:ln>
            <a:noFill/>
          </a:ln>
        </p:spPr>
        <p:txBody>
          <a:bodyPr anchorCtr="0" anchor="t" bIns="0" lIns="0" spcFirstLastPara="1" rIns="0" wrap="square" tIns="0">
            <a:spAutoFit/>
          </a:bodyPr>
          <a:lstStyle/>
          <a:p>
            <a:pPr indent="0" lvl="0" marL="0" marR="0" rtl="0" algn="l">
              <a:lnSpc>
                <a:spcPct val="120007"/>
              </a:lnSpc>
              <a:spcBef>
                <a:spcPts val="0"/>
              </a:spcBef>
              <a:spcAft>
                <a:spcPts val="0"/>
              </a:spcAft>
              <a:buNone/>
            </a:pPr>
            <a:r>
              <a:rPr i="0" lang="en-US" sz="2750" u="none" cap="none" strike="noStrike">
                <a:solidFill>
                  <a:srgbClr val="E1E7E0"/>
                </a:solidFill>
                <a:latin typeface="Roboto"/>
                <a:ea typeface="Roboto"/>
                <a:cs typeface="Roboto"/>
                <a:sym typeface="Roboto"/>
              </a:rPr>
              <a:t>EVAL</a:t>
            </a:r>
            <a:endParaRPr sz="2750"/>
          </a:p>
        </p:txBody>
      </p:sp>
      <p:pic>
        <p:nvPicPr>
          <p:cNvPr id="259" name="Google Shape;259;p21" title="Screenshot 2025-07-24 at 09.59.22.png"/>
          <p:cNvPicPr preferRelativeResize="0"/>
          <p:nvPr/>
        </p:nvPicPr>
        <p:blipFill>
          <a:blip r:embed="rId3">
            <a:alphaModFix/>
          </a:blip>
          <a:stretch>
            <a:fillRect/>
          </a:stretch>
        </p:blipFill>
        <p:spPr>
          <a:xfrm>
            <a:off x="16993725" y="18425"/>
            <a:ext cx="1294274" cy="1294274"/>
          </a:xfrm>
          <a:prstGeom prst="rect">
            <a:avLst/>
          </a:prstGeom>
          <a:noFill/>
          <a:ln>
            <a:noFill/>
          </a:ln>
        </p:spPr>
      </p:pic>
      <p:pic>
        <p:nvPicPr>
          <p:cNvPr id="260" name="Google Shape;260;p21" title="sabri-flow.png"/>
          <p:cNvPicPr preferRelativeResize="0"/>
          <p:nvPr/>
        </p:nvPicPr>
        <p:blipFill>
          <a:blip r:embed="rId4">
            <a:alphaModFix/>
          </a:blip>
          <a:stretch>
            <a:fillRect/>
          </a:stretch>
        </p:blipFill>
        <p:spPr>
          <a:xfrm>
            <a:off x="96750" y="1590150"/>
            <a:ext cx="15461100" cy="8696825"/>
          </a:xfrm>
          <a:prstGeom prst="rect">
            <a:avLst/>
          </a:prstGeom>
          <a:noFill/>
          <a:ln>
            <a:noFill/>
          </a:ln>
        </p:spPr>
      </p:pic>
      <p:pic>
        <p:nvPicPr>
          <p:cNvPr id="261" name="Google Shape;261;p21" title="arrows.png"/>
          <p:cNvPicPr preferRelativeResize="0"/>
          <p:nvPr/>
        </p:nvPicPr>
        <p:blipFill>
          <a:blip r:embed="rId5">
            <a:alphaModFix/>
          </a:blip>
          <a:stretch>
            <a:fillRect/>
          </a:stretch>
        </p:blipFill>
        <p:spPr>
          <a:xfrm>
            <a:off x="15182975" y="4656213"/>
            <a:ext cx="3006900" cy="195128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